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65" r:id="rId4"/>
    <p:sldId id="257" r:id="rId5"/>
    <p:sldId id="332" r:id="rId6"/>
    <p:sldId id="424" r:id="rId7"/>
    <p:sldId id="333" r:id="rId8"/>
    <p:sldId id="334" r:id="rId9"/>
    <p:sldId id="444" r:id="rId10"/>
    <p:sldId id="259" r:id="rId11"/>
    <p:sldId id="336" r:id="rId12"/>
    <p:sldId id="337" r:id="rId13"/>
    <p:sldId id="341" r:id="rId14"/>
    <p:sldId id="367" r:id="rId15"/>
    <p:sldId id="421" r:id="rId16"/>
    <p:sldId id="417" r:id="rId17"/>
    <p:sldId id="375" r:id="rId18"/>
    <p:sldId id="418" r:id="rId19"/>
    <p:sldId id="262" r:id="rId20"/>
    <p:sldId id="430" r:id="rId21"/>
    <p:sldId id="431" r:id="rId22"/>
    <p:sldId id="432" r:id="rId23"/>
    <p:sldId id="310" r:id="rId24"/>
    <p:sldId id="426" r:id="rId25"/>
    <p:sldId id="427" r:id="rId26"/>
    <p:sldId id="429" r:id="rId27"/>
    <p:sldId id="425" r:id="rId28"/>
    <p:sldId id="428" r:id="rId29"/>
    <p:sldId id="435" r:id="rId30"/>
    <p:sldId id="437" r:id="rId31"/>
    <p:sldId id="438" r:id="rId32"/>
    <p:sldId id="436" r:id="rId33"/>
    <p:sldId id="443" r:id="rId34"/>
    <p:sldId id="434" r:id="rId35"/>
    <p:sldId id="433" r:id="rId36"/>
    <p:sldId id="440" r:id="rId37"/>
    <p:sldId id="441" r:id="rId38"/>
    <p:sldId id="43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Lst>
        </p14:section>
        <p14:section name="Motivation and structure" id="{8563ED27-B9B5-41EE-A242-50E28B547917}">
          <p14:sldIdLst>
            <p14:sldId id="365"/>
            <p14:sldId id="257"/>
            <p14:sldId id="332"/>
            <p14:sldId id="424"/>
            <p14:sldId id="333"/>
            <p14:sldId id="334"/>
            <p14:sldId id="444"/>
            <p14:sldId id="259"/>
            <p14:sldId id="336"/>
            <p14:sldId id="337"/>
            <p14:sldId id="341"/>
          </p14:sldIdLst>
        </p14:section>
        <p14:section name="Basic &quot;getting started&quot; functions" id="{3D53CBD7-0E2C-4AD6-88A4-457917784BE0}">
          <p14:sldIdLst>
            <p14:sldId id="367"/>
            <p14:sldId id="421"/>
            <p14:sldId id="417"/>
            <p14:sldId id="375"/>
            <p14:sldId id="418"/>
            <p14:sldId id="262"/>
          </p14:sldIdLst>
        </p14:section>
        <p14:section name="Sample Laps" id="{3EBD4C6A-139A-43AD-9B39-E8F3A2CD6F59}">
          <p14:sldIdLst>
            <p14:sldId id="430"/>
            <p14:sldId id="431"/>
            <p14:sldId id="432"/>
          </p14:sldIdLst>
        </p14:section>
        <p14:section name="Identifying Zones" id="{5207E0B5-C2F4-4CA6-983B-AF3006E6BDDD}">
          <p14:sldIdLst>
            <p14:sldId id="310"/>
            <p14:sldId id="426"/>
            <p14:sldId id="427"/>
            <p14:sldId id="429"/>
            <p14:sldId id="425"/>
            <p14:sldId id="428"/>
          </p14:sldIdLst>
        </p14:section>
        <p14:section name="Analysis of Zones" id="{DC74B6DA-7681-4467-92C6-2CC357834A76}">
          <p14:sldIdLst>
            <p14:sldId id="435"/>
            <p14:sldId id="437"/>
            <p14:sldId id="438"/>
            <p14:sldId id="436"/>
            <p14:sldId id="443"/>
          </p14:sldIdLst>
        </p14:section>
        <p14:section name="Localization" id="{4230C4A9-ECB2-4E41-A39E-6C57726DB5DE}">
          <p14:sldIdLst>
            <p14:sldId id="434"/>
            <p14:sldId id="433"/>
          </p14:sldIdLst>
        </p14:section>
        <p14:section name="Parsing Laps" id="{FF862FAF-05E3-47F8-88D2-FC9D410CC75B}">
          <p14:sldIdLst>
            <p14:sldId id="440"/>
            <p14:sldId id="441"/>
            <p14:sldId id="4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22" autoAdjust="0"/>
    <p:restoredTop sz="94660"/>
  </p:normalViewPr>
  <p:slideViewPr>
    <p:cSldViewPr snapToGrid="0">
      <p:cViewPr varScale="1">
        <p:scale>
          <a:sx n="39" d="100"/>
          <a:sy n="39" d="100"/>
        </p:scale>
        <p:origin x="176" y="2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7/21/22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7/21/22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aj5tdt?utm_source=unsplash&amp;utm_medium=referral&amp;utm_content=creditCopyTex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unsplash.com/s/photos/race-track?utm_source=unsplash&amp;utm_medium=referral&amp;utm_content=creditCopyTex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6600">
                <a:solidFill>
                  <a:srgbClr val="FFFFFF"/>
                </a:solidFill>
              </a:rPr>
              <a:t>Laps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a:solidFill>
                  <a:srgbClr val="FFFFFF"/>
                </a:solidFill>
              </a:rPr>
              <a:t>Descriptions of the “Laps” class of functions</a:t>
            </a:r>
            <a:endParaRPr lang="en-US" dirty="0">
              <a:solidFill>
                <a:srgbClr val="FFFFFF"/>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9EB755-21E8-4D7E-AE83-1F8267A65FBF}"/>
              </a:ext>
            </a:extLst>
          </p:cNvPr>
          <p:cNvSpPr txBox="1"/>
          <p:nvPr/>
        </p:nvSpPr>
        <p:spPr>
          <a:xfrm>
            <a:off x="5048250" y="6532450"/>
            <a:ext cx="3117200" cy="369332"/>
          </a:xfrm>
          <a:prstGeom prst="rect">
            <a:avLst/>
          </a:prstGeom>
          <a:noFill/>
        </p:spPr>
        <p:txBody>
          <a:bodyPr wrap="none" rtlCol="0">
            <a:spAutoFit/>
          </a:bodyPr>
          <a:lstStyle/>
          <a:p>
            <a:pPr>
              <a:spcAft>
                <a:spcPts val="600"/>
              </a:spcAft>
            </a:pPr>
            <a:r>
              <a:rPr lang="en-US">
                <a:solidFill>
                  <a:schemeClr val="bg1">
                    <a:lumMod val="95000"/>
                  </a:schemeClr>
                </a:solidFill>
              </a:rPr>
              <a:t>Photo by </a:t>
            </a:r>
            <a:r>
              <a:rPr lang="en-US">
                <a:solidFill>
                  <a:schemeClr val="bg1">
                    <a:lumMod val="95000"/>
                  </a:schemeClr>
                </a:solidFill>
                <a:hlinkClick r:id="rId3">
                  <a:extLst>
                    <a:ext uri="{A12FA001-AC4F-418D-AE19-62706E023703}">
                      <ahyp:hlinkClr xmlns:ahyp="http://schemas.microsoft.com/office/drawing/2018/hyperlinkcolor" val="tx"/>
                    </a:ext>
                  </a:extLst>
                </a:hlinkClick>
              </a:rPr>
              <a:t>Anders J</a:t>
            </a:r>
            <a:r>
              <a:rPr lang="en-US">
                <a:solidFill>
                  <a:schemeClr val="bg1">
                    <a:lumMod val="95000"/>
                  </a:schemeClr>
                </a:solidFill>
              </a:rPr>
              <a:t> on </a:t>
            </a:r>
            <a:r>
              <a:rPr lang="en-US">
                <a:solidFill>
                  <a:schemeClr val="bg1">
                    <a:lumMod val="95000"/>
                  </a:schemeClr>
                </a:solidFill>
                <a:hlinkClick r:id="rId4">
                  <a:extLst>
                    <a:ext uri="{A12FA001-AC4F-418D-AE19-62706E023703}">
                      <ahyp:hlinkClr xmlns:ahyp="http://schemas.microsoft.com/office/drawing/2018/hyperlinkcolor" val="tx"/>
                    </a:ext>
                  </a:extLst>
                </a:hlinkClick>
              </a:rPr>
              <a:t>Unsplash</a:t>
            </a:r>
            <a:r>
              <a:rPr lang="en-US">
                <a:solidFill>
                  <a:schemeClr val="bg1">
                    <a:lumMod val="95000"/>
                  </a:schemeClr>
                </a:solidFill>
              </a:rPr>
              <a:t> </a:t>
            </a: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1" name="Rectangle 414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a:xfrm>
            <a:off x="640080" y="325369"/>
            <a:ext cx="4368602" cy="1956841"/>
          </a:xfrm>
        </p:spPr>
        <p:txBody>
          <a:bodyPr anchor="b">
            <a:normAutofit/>
          </a:bodyPr>
          <a:lstStyle/>
          <a:p>
            <a:r>
              <a:rPr lang="en-US" sz="5400" dirty="0"/>
              <a:t>What is a lap?</a:t>
            </a:r>
          </a:p>
        </p:txBody>
      </p:sp>
      <p:sp>
        <p:nvSpPr>
          <p:cNvPr id="414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a:xfrm>
            <a:off x="640080" y="2872899"/>
            <a:ext cx="4243589" cy="3320668"/>
          </a:xfrm>
        </p:spPr>
        <p:txBody>
          <a:bodyPr>
            <a:normAutofit/>
          </a:bodyPr>
          <a:lstStyle/>
          <a:p>
            <a:pPr marL="0" indent="0">
              <a:buNone/>
            </a:pPr>
            <a:r>
              <a:rPr lang="en-US" sz="2200"/>
              <a:t>A lap is an individual traversal with a start and end point that satisfies the zone definition established by the user. The vehicle would ideally return to its starting area and continue to collect data for multiple laps.</a:t>
            </a:r>
          </a:p>
          <a:p>
            <a:pPr marL="0" indent="0">
              <a:buNone/>
            </a:pPr>
            <a:endParaRPr lang="en-US" sz="2200"/>
          </a:p>
          <a:p>
            <a:pPr marL="0" indent="0">
              <a:buNone/>
            </a:pPr>
            <a:endParaRPr lang="en-US" sz="2200"/>
          </a:p>
        </p:txBody>
      </p:sp>
      <p:pic>
        <p:nvPicPr>
          <p:cNvPr id="1026" name="Picture 2" descr="Route Planner | dynamicWatch">
            <a:extLst>
              <a:ext uri="{FF2B5EF4-FFF2-40B4-BE49-F238E27FC236}">
                <a16:creationId xmlns:a16="http://schemas.microsoft.com/office/drawing/2014/main" id="{818F8EC4-4A53-F941-B342-E60D29A05E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7" name="AutoShape 6" descr="TeardropCurves">
            <a:extLst>
              <a:ext uri="{FF2B5EF4-FFF2-40B4-BE49-F238E27FC236}">
                <a16:creationId xmlns:a16="http://schemas.microsoft.com/office/drawing/2014/main" id="{E076ECC5-7116-744C-B5C1-7341504717A7}"/>
              </a:ext>
            </a:extLst>
          </p:cNvPr>
          <p:cNvSpPr>
            <a:spLocks noChangeAspect="1" noChangeArrowheads="1"/>
          </p:cNvSpPr>
          <p:nvPr/>
        </p:nvSpPr>
        <p:spPr bwMode="auto">
          <a:xfrm>
            <a:off x="5943600" y="3276600"/>
            <a:ext cx="4436076" cy="4436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Teardrop Curve -- from Wolfram MathWorld">
            <a:extLst>
              <a:ext uri="{FF2B5EF4-FFF2-40B4-BE49-F238E27FC236}">
                <a16:creationId xmlns:a16="http://schemas.microsoft.com/office/drawing/2014/main" id="{0B9FD5FA-8D18-E142-9BEA-ED5FD8C9BD1B}"/>
              </a:ext>
            </a:extLst>
          </p:cNvPr>
          <p:cNvSpPr>
            <a:spLocks noChangeAspect="1" noChangeArrowheads="1"/>
          </p:cNvSpPr>
          <p:nvPr/>
        </p:nvSpPr>
        <p:spPr bwMode="auto">
          <a:xfrm>
            <a:off x="5943600" y="3276600"/>
            <a:ext cx="4351338"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02981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are laps?</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3416320"/>
          </a:xfrm>
          <a:prstGeom prst="rect">
            <a:avLst/>
          </a:prstGeom>
          <a:noFill/>
        </p:spPr>
        <p:txBody>
          <a:bodyPr wrap="square" rtlCol="0">
            <a:spAutoFit/>
          </a:bodyPr>
          <a:lstStyle/>
          <a:p>
            <a:r>
              <a:rPr lang="en-US" dirty="0"/>
              <a:t>Given an input “traversal” type, data is broken into laps. Laps are a collection of individual lap data. Each lap has a place in a cell array to ensure that it can be accessed by the user and calculations can be performed.</a:t>
            </a:r>
          </a:p>
          <a:p>
            <a:endParaRPr lang="en-US" dirty="0"/>
          </a:p>
          <a:p>
            <a:r>
              <a:rPr lang="en-US" dirty="0"/>
              <a:t>See </a:t>
            </a:r>
            <a:r>
              <a:rPr lang="en-US" dirty="0" err="1">
                <a:solidFill>
                  <a:schemeClr val="accent6"/>
                </a:solidFill>
              </a:rPr>
              <a:t>fcn_Laps_fillsampleLaps.m</a:t>
            </a:r>
            <a:r>
              <a:rPr lang="en-US" dirty="0">
                <a:solidFill>
                  <a:schemeClr val="accent6"/>
                </a:solidFill>
              </a:rPr>
              <a:t> </a:t>
            </a:r>
            <a:r>
              <a:rPr lang="en-US" dirty="0"/>
              <a:t>for examples of dummy laps test data created by users and mathematical inspiration (Left: Teardrop Curve).</a:t>
            </a:r>
          </a:p>
          <a:p>
            <a:endParaRPr lang="en-US" dirty="0"/>
          </a:p>
          <a:p>
            <a:endParaRPr lang="en-US" dirty="0"/>
          </a:p>
          <a:p>
            <a:endParaRPr lang="en-US" dirty="0"/>
          </a:p>
        </p:txBody>
      </p:sp>
      <p:pic>
        <p:nvPicPr>
          <p:cNvPr id="12" name="Picture 12" descr="Tear drop curve">
            <a:extLst>
              <a:ext uri="{FF2B5EF4-FFF2-40B4-BE49-F238E27FC236}">
                <a16:creationId xmlns:a16="http://schemas.microsoft.com/office/drawing/2014/main" id="{11F75581-F435-D54F-A525-05169087BE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843" y="1900983"/>
            <a:ext cx="4564396" cy="459189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a:bodyPr>
          <a:lstStyle/>
          <a:p>
            <a:r>
              <a:rPr lang="en-US" dirty="0"/>
              <a:t>What is a zone definition?</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A zone definition is a region utilized to classify starting and stopping of a laps. They allow the parsing of laps without the need for the driver to be in the exact same position every lap. </a:t>
            </a:r>
          </a:p>
          <a:p>
            <a:pPr marL="0" indent="0">
              <a:buNone/>
            </a:pPr>
            <a:endParaRPr lang="en-US" dirty="0"/>
          </a:p>
          <a:p>
            <a:pPr marL="0" indent="0">
              <a:buNone/>
            </a:pPr>
            <a:r>
              <a:rPr lang="en-US" dirty="0"/>
              <a:t>Point constraints for lap parsing would not allow flexibility as for the location of the vehicle at the beginning and ends of laps.</a:t>
            </a:r>
          </a:p>
        </p:txBody>
      </p:sp>
      <p:sp>
        <p:nvSpPr>
          <p:cNvPr id="9" name="TextBox 8">
            <a:extLst>
              <a:ext uri="{FF2B5EF4-FFF2-40B4-BE49-F238E27FC236}">
                <a16:creationId xmlns:a16="http://schemas.microsoft.com/office/drawing/2014/main" id="{98D47875-3025-42A0-B578-6E01543DF673}"/>
              </a:ext>
            </a:extLst>
          </p:cNvPr>
          <p:cNvSpPr txBox="1"/>
          <p:nvPr/>
        </p:nvSpPr>
        <p:spPr>
          <a:xfrm>
            <a:off x="9009527" y="1319391"/>
            <a:ext cx="2057400" cy="369332"/>
          </a:xfrm>
          <a:prstGeom prst="rect">
            <a:avLst/>
          </a:prstGeom>
          <a:noFill/>
        </p:spPr>
        <p:txBody>
          <a:bodyPr wrap="square" rtlCol="0">
            <a:spAutoFit/>
          </a:bodyPr>
          <a:lstStyle/>
          <a:p>
            <a:r>
              <a:rPr lang="en-US" dirty="0"/>
              <a:t>This is a zone type</a:t>
            </a:r>
          </a:p>
        </p:txBody>
      </p:sp>
      <p:sp>
        <p:nvSpPr>
          <p:cNvPr id="15" name="TextBox 14">
            <a:extLst>
              <a:ext uri="{FF2B5EF4-FFF2-40B4-BE49-F238E27FC236}">
                <a16:creationId xmlns:a16="http://schemas.microsoft.com/office/drawing/2014/main" id="{5CB0C0B5-6892-4E10-890F-4AFEA4823111}"/>
              </a:ext>
            </a:extLst>
          </p:cNvPr>
          <p:cNvSpPr txBox="1"/>
          <p:nvPr/>
        </p:nvSpPr>
        <p:spPr>
          <a:xfrm>
            <a:off x="8866780" y="6308209"/>
            <a:ext cx="2307101" cy="369332"/>
          </a:xfrm>
          <a:prstGeom prst="rect">
            <a:avLst/>
          </a:prstGeom>
          <a:noFill/>
        </p:spPr>
        <p:txBody>
          <a:bodyPr wrap="square" rtlCol="0">
            <a:spAutoFit/>
          </a:bodyPr>
          <a:lstStyle/>
          <a:p>
            <a:r>
              <a:rPr lang="en-US" dirty="0"/>
              <a:t>This is a point type</a:t>
            </a:r>
          </a:p>
        </p:txBody>
      </p:sp>
      <p:pic>
        <p:nvPicPr>
          <p:cNvPr id="1026" name="Picture 2" descr="Regions of the United States">
            <a:extLst>
              <a:ext uri="{FF2B5EF4-FFF2-40B4-BE49-F238E27FC236}">
                <a16:creationId xmlns:a16="http://schemas.microsoft.com/office/drawing/2014/main" id="{DA0BE428-74DE-9542-8F98-B9C293E6D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350" y="1774342"/>
            <a:ext cx="3371197" cy="185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nkings in State College, Pennsylvania">
            <a:extLst>
              <a:ext uri="{FF2B5EF4-FFF2-40B4-BE49-F238E27FC236}">
                <a16:creationId xmlns:a16="http://schemas.microsoft.com/office/drawing/2014/main" id="{7D5365E6-1E12-B44D-9853-5A4869FCC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780" y="4232091"/>
            <a:ext cx="1926334" cy="19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556683"/>
            <a:ext cx="3390900" cy="4351338"/>
          </a:xfrm>
        </p:spPr>
        <p:txBody>
          <a:bodyPr/>
          <a:lstStyle/>
          <a:p>
            <a:pPr marL="0" indent="0">
              <a:buNone/>
            </a:pPr>
            <a:endParaRPr lang="en-US" dirty="0"/>
          </a:p>
          <a:p>
            <a:pPr marL="0" indent="0">
              <a:buNone/>
            </a:pPr>
            <a:r>
              <a:rPr lang="en-US" dirty="0"/>
              <a:t>This is called “</a:t>
            </a:r>
            <a:r>
              <a:rPr lang="en-US" dirty="0" err="1"/>
              <a:t>fcn_DebugTools_checkInputsToFunctions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2022-07-17 by J. Kerr</a:t>
            </a:r>
          </a:p>
        </p:txBody>
      </p:sp>
    </p:spTree>
    <p:extLst>
      <p:ext uri="{BB962C8B-B14F-4D97-AF65-F5344CB8AC3E}">
        <p14:creationId xmlns:p14="http://schemas.microsoft.com/office/powerpoint/2010/main" val="354292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lnSpcReduction="10000"/>
          </a:bodyPr>
          <a:lstStyle/>
          <a:p>
            <a:r>
              <a:rPr lang="en-US" dirty="0"/>
              <a:t>Checking the inputs to functions</a:t>
            </a:r>
          </a:p>
          <a:p>
            <a:r>
              <a:rPr lang="en-US" dirty="0"/>
              <a:t>Plotting laps</a:t>
            </a:r>
          </a:p>
          <a:p>
            <a:r>
              <a:rPr lang="en-US" dirty="0"/>
              <a:t>Padding Strings for uniform length</a:t>
            </a:r>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July 2022, there is a working utility in the </a:t>
            </a:r>
            <a:r>
              <a:rPr lang="en-US" dirty="0" err="1"/>
              <a:t>DebugTools</a:t>
            </a:r>
            <a:r>
              <a:rPr lang="en-US" dirty="0"/>
              <a:t> repository. </a:t>
            </a:r>
          </a:p>
        </p:txBody>
      </p:sp>
      <p:sp>
        <p:nvSpPr>
          <p:cNvPr id="6" name="TextBox 5">
            <a:extLst>
              <a:ext uri="{FF2B5EF4-FFF2-40B4-BE49-F238E27FC236}">
                <a16:creationId xmlns:a16="http://schemas.microsoft.com/office/drawing/2014/main" id="{EA73B03D-8146-484C-AF11-336F24DD23BC}"/>
              </a:ext>
            </a:extLst>
          </p:cNvPr>
          <p:cNvSpPr txBox="1"/>
          <p:nvPr/>
        </p:nvSpPr>
        <p:spPr>
          <a:xfrm>
            <a:off x="1529254" y="3226364"/>
            <a:ext cx="8797159" cy="954107"/>
          </a:xfrm>
          <a:prstGeom prst="rect">
            <a:avLst/>
          </a:prstGeom>
          <a:noFill/>
        </p:spPr>
        <p:txBody>
          <a:bodyPr wrap="square">
            <a:spAutoFit/>
          </a:bodyPr>
          <a:lstStyle/>
          <a:p>
            <a:r>
              <a:rPr lang="en-US" sz="1400" b="0" i="0" dirty="0">
                <a:solidFill>
                  <a:srgbClr val="028009"/>
                </a:solidFill>
                <a:effectLst/>
                <a:latin typeface="Menlo" panose="020B0609030804020204" pitchFamily="49" charset="0"/>
              </a:rPr>
              <a:t>% Check the </a:t>
            </a:r>
            <a:r>
              <a:rPr lang="en-US" sz="1400" b="0" i="0" dirty="0" err="1">
                <a:solidFill>
                  <a:srgbClr val="028009"/>
                </a:solidFill>
                <a:effectLst/>
                <a:latin typeface="Menlo" panose="020B0609030804020204" pitchFamily="49" charset="0"/>
              </a:rPr>
              <a:t>zone_definition</a:t>
            </a:r>
            <a:r>
              <a:rPr lang="en-US" sz="1400" b="0" i="0" dirty="0">
                <a:solidFill>
                  <a:srgbClr val="028009"/>
                </a:solidFill>
                <a:effectLst/>
                <a:latin typeface="Menlo" panose="020B0609030804020204" pitchFamily="49" charset="0"/>
              </a:rPr>
              <a:t> input that it has 2 columns, and exactly 2</a:t>
            </a:r>
            <a:endParaRPr lang="en-US" sz="1400" b="0" i="0" dirty="0">
              <a:effectLst/>
              <a:latin typeface="Menlo" panose="020B0609030804020204" pitchFamily="49" charset="0"/>
            </a:endParaRPr>
          </a:p>
          <a:p>
            <a:r>
              <a:rPr lang="en-US" sz="1400" b="0" i="0" dirty="0">
                <a:solidFill>
                  <a:srgbClr val="028009"/>
                </a:solidFill>
                <a:effectLst/>
                <a:latin typeface="Menlo" panose="020B0609030804020204" pitchFamily="49" charset="0"/>
              </a:rPr>
              <a:t>% rows</a:t>
            </a:r>
            <a:endParaRPr lang="en-US" sz="1400" b="0" i="0" dirty="0">
              <a:effectLst/>
              <a:latin typeface="Menlo" panose="020B0609030804020204" pitchFamily="49" charset="0"/>
            </a:endParaRPr>
          </a:p>
          <a:p>
            <a:r>
              <a:rPr lang="en-US" sz="1400" b="0" i="0" dirty="0" err="1">
                <a:effectLst/>
                <a:latin typeface="Menlo" panose="020B0609030804020204" pitchFamily="49" charset="0"/>
              </a:rPr>
              <a:t>fcn_DebugTools_checkInputsToFunctions</a:t>
            </a:r>
            <a:r>
              <a:rPr lang="en-US" sz="1400" b="0" i="0" dirty="0">
                <a:effectLst/>
                <a:latin typeface="Menlo" panose="020B0609030804020204" pitchFamily="49" charset="0"/>
              </a:rPr>
              <a:t>(</a:t>
            </a:r>
            <a:r>
              <a:rPr lang="en-US" sz="1400" b="0" i="0" dirty="0" err="1">
                <a:effectLst/>
                <a:latin typeface="Menlo" panose="020B0609030804020204" pitchFamily="49" charset="0"/>
              </a:rPr>
              <a:t>zone_definition</a:t>
            </a:r>
            <a:r>
              <a:rPr lang="en-US" sz="1400" b="0" i="0" dirty="0">
                <a:effectLst/>
                <a:latin typeface="Menlo" panose="020B0609030804020204" pitchFamily="49" charset="0"/>
              </a:rPr>
              <a:t>, </a:t>
            </a:r>
            <a:r>
              <a:rPr lang="en-US" sz="1400" b="0" i="0" dirty="0">
                <a:solidFill>
                  <a:srgbClr val="AA04F9"/>
                </a:solidFill>
                <a:effectLst/>
                <a:latin typeface="Menlo" panose="020B0609030804020204" pitchFamily="49" charset="0"/>
              </a:rPr>
              <a:t>'2column_of_numbers'</a:t>
            </a:r>
            <a:r>
              <a:rPr lang="en-US" sz="1400" b="0" i="0" dirty="0">
                <a:effectLst/>
                <a:latin typeface="Menlo" panose="020B0609030804020204" pitchFamily="49" charset="0"/>
              </a:rPr>
              <a:t>,[2 2])</a:t>
            </a:r>
          </a:p>
        </p:txBody>
      </p:sp>
    </p:spTree>
    <p:extLst>
      <p:ext uri="{BB962C8B-B14F-4D97-AF65-F5344CB8AC3E}">
        <p14:creationId xmlns:p14="http://schemas.microsoft.com/office/powerpoint/2010/main" val="206300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laps</a:t>
            </a:r>
          </a:p>
        </p:txBody>
      </p:sp>
    </p:spTree>
    <p:extLst>
      <p:ext uri="{BB962C8B-B14F-4D97-AF65-F5344CB8AC3E}">
        <p14:creationId xmlns:p14="http://schemas.microsoft.com/office/powerpoint/2010/main" val="2437416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laps, but for dummy “starter” laps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a:bodyPr>
          <a:lstStyle/>
          <a:p>
            <a:pPr marL="0" indent="0">
              <a:buNone/>
            </a:pPr>
            <a:r>
              <a:rPr lang="en-US" sz="2400" dirty="0"/>
              <a:t>It (currently) fills in three different laps in an array, which is easily converted into a “traversals” type. </a:t>
            </a:r>
          </a:p>
          <a:p>
            <a:pPr marL="0" indent="0">
              <a:buNone/>
            </a:pPr>
            <a:endParaRPr lang="en-US" dirty="0"/>
          </a:p>
          <a:p>
            <a:pPr marL="0" indent="0">
              <a:buNone/>
            </a:pPr>
            <a:endParaRPr lang="en-US" dirty="0"/>
          </a:p>
          <a:p>
            <a:pPr marL="0" indent="0">
              <a:buNone/>
            </a:pPr>
            <a:endParaRPr lang="en-US" dirty="0"/>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laps_array</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fcn_Laps_fillSamplePaths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9" name="Picture 8" descr="A picture containing shape&#10;&#10;Description automatically generated">
            <a:extLst>
              <a:ext uri="{FF2B5EF4-FFF2-40B4-BE49-F238E27FC236}">
                <a16:creationId xmlns:a16="http://schemas.microsoft.com/office/drawing/2014/main" id="{6F39204A-B42D-A140-92FC-06EF1D35D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164" y="1818201"/>
            <a:ext cx="3952366" cy="3039671"/>
          </a:xfrm>
          <a:prstGeom prst="rect">
            <a:avLst/>
          </a:prstGeom>
        </p:spPr>
      </p:pic>
    </p:spTree>
    <p:extLst>
      <p:ext uri="{BB962C8B-B14F-4D97-AF65-F5344CB8AC3E}">
        <p14:creationId xmlns:p14="http://schemas.microsoft.com/office/powerpoint/2010/main" val="621279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a:bodyPr>
          <a:lstStyle/>
          <a:p>
            <a:r>
              <a:rPr lang="en-US" dirty="0"/>
              <a:t>Motivation and structure</a:t>
            </a:r>
          </a:p>
          <a:p>
            <a:r>
              <a:rPr lang="en-US" dirty="0"/>
              <a:t>Basic “getting started” functions</a:t>
            </a:r>
          </a:p>
          <a:p>
            <a:r>
              <a:rPr lang="en-US" dirty="0"/>
              <a:t>Filling Sample Laps</a:t>
            </a:r>
          </a:p>
          <a:p>
            <a:r>
              <a:rPr lang="en-US" dirty="0"/>
              <a:t>Identifying and Plotting Zone Definitions</a:t>
            </a:r>
          </a:p>
          <a:p>
            <a:r>
              <a:rPr lang="en-US" dirty="0"/>
              <a:t>Identification of Important Zone characteristics</a:t>
            </a:r>
          </a:p>
          <a:p>
            <a:r>
              <a:rPr lang="en-US" dirty="0"/>
              <a:t>Finding Lap Locations</a:t>
            </a:r>
          </a:p>
          <a:p>
            <a:r>
              <a:rPr lang="en-US" dirty="0"/>
              <a:t>Function that Breaks Data into Laps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Creating Lap Data</a:t>
            </a:r>
          </a:p>
        </p:txBody>
      </p:sp>
    </p:spTree>
    <p:extLst>
      <p:ext uri="{BB962C8B-B14F-4D97-AF65-F5344CB8AC3E}">
        <p14:creationId xmlns:p14="http://schemas.microsoft.com/office/powerpoint/2010/main" val="6922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7209-3047-164B-BE13-87B9FE6DBB78}"/>
              </a:ext>
            </a:extLst>
          </p:cNvPr>
          <p:cNvSpPr>
            <a:spLocks noGrp="1"/>
          </p:cNvSpPr>
          <p:nvPr>
            <p:ph type="title"/>
          </p:nvPr>
        </p:nvSpPr>
        <p:spPr>
          <a:xfrm>
            <a:off x="648929" y="629266"/>
            <a:ext cx="3505495" cy="1622321"/>
          </a:xfrm>
        </p:spPr>
        <p:txBody>
          <a:bodyPr>
            <a:normAutofit/>
          </a:bodyPr>
          <a:lstStyle/>
          <a:p>
            <a:r>
              <a:rPr lang="en-US" sz="3400"/>
              <a:t>Artificial Data can be generated from user specifications</a:t>
            </a:r>
          </a:p>
        </p:txBody>
      </p:sp>
      <p:sp>
        <p:nvSpPr>
          <p:cNvPr id="3" name="Content Placeholder 2">
            <a:extLst>
              <a:ext uri="{FF2B5EF4-FFF2-40B4-BE49-F238E27FC236}">
                <a16:creationId xmlns:a16="http://schemas.microsoft.com/office/drawing/2014/main" id="{A8E5A71E-FECB-0241-8406-A013CCFD2029}"/>
              </a:ext>
            </a:extLst>
          </p:cNvPr>
          <p:cNvSpPr>
            <a:spLocks noGrp="1"/>
          </p:cNvSpPr>
          <p:nvPr>
            <p:ph idx="1"/>
          </p:nvPr>
        </p:nvSpPr>
        <p:spPr>
          <a:xfrm>
            <a:off x="648931" y="2438400"/>
            <a:ext cx="3505494" cy="3785419"/>
          </a:xfrm>
        </p:spPr>
        <p:txBody>
          <a:bodyPr>
            <a:normAutofit/>
          </a:bodyPr>
          <a:lstStyle/>
          <a:p>
            <a:pPr marL="0" indent="0">
              <a:buNone/>
            </a:pPr>
            <a:r>
              <a:rPr lang="en-US" sz="2000" dirty="0"/>
              <a:t>An important feature of the Laps Library is </a:t>
            </a:r>
            <a:r>
              <a:rPr lang="en-US" sz="2000" dirty="0" err="1">
                <a:solidFill>
                  <a:schemeClr val="accent6"/>
                </a:solidFill>
              </a:rPr>
              <a:t>fcn_Laps_fillSampleLaps.m</a:t>
            </a:r>
            <a:r>
              <a:rPr lang="en-US" sz="2000" dirty="0"/>
              <a:t>. This function allows users to use or draw their own dummy data to test lap functions. It ensures that the library can work on varying and complicated data sets before the collection of large amounts of data commences.</a:t>
            </a:r>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with medium confidence">
            <a:extLst>
              <a:ext uri="{FF2B5EF4-FFF2-40B4-BE49-F238E27FC236}">
                <a16:creationId xmlns:a16="http://schemas.microsoft.com/office/drawing/2014/main" id="{A0BE4912-3761-C048-8F03-4444B5C99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87363"/>
            <a:ext cx="6019331" cy="4680027"/>
          </a:xfrm>
          <a:prstGeom prst="rect">
            <a:avLst/>
          </a:prstGeom>
          <a:effectLst/>
        </p:spPr>
      </p:pic>
    </p:spTree>
    <p:extLst>
      <p:ext uri="{BB962C8B-B14F-4D97-AF65-F5344CB8AC3E}">
        <p14:creationId xmlns:p14="http://schemas.microsoft.com/office/powerpoint/2010/main" val="4052525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B6EAB-46AD-0545-9AA2-E154C15D4662}"/>
              </a:ext>
            </a:extLst>
          </p:cNvPr>
          <p:cNvSpPr>
            <a:spLocks noGrp="1"/>
          </p:cNvSpPr>
          <p:nvPr>
            <p:ph type="title"/>
          </p:nvPr>
        </p:nvSpPr>
        <p:spPr>
          <a:xfrm>
            <a:off x="8643193" y="489507"/>
            <a:ext cx="3290306" cy="1655483"/>
          </a:xfrm>
        </p:spPr>
        <p:txBody>
          <a:bodyPr anchor="b">
            <a:noAutofit/>
          </a:bodyPr>
          <a:lstStyle/>
          <a:p>
            <a:r>
              <a:rPr lang="en-US" sz="3200" dirty="0"/>
              <a:t>Real data will be collected by the IVSG mapping van</a:t>
            </a:r>
          </a:p>
        </p:txBody>
      </p:sp>
      <p:pic>
        <p:nvPicPr>
          <p:cNvPr id="2050" name="Picture 2" descr="Penn State's Connected and Autonomous Vehicle Program – Mapping the future  of vehicle mobility">
            <a:extLst>
              <a:ext uri="{FF2B5EF4-FFF2-40B4-BE49-F238E27FC236}">
                <a16:creationId xmlns:a16="http://schemas.microsoft.com/office/drawing/2014/main" id="{BFC1810D-D67A-3C47-9E41-556EB1ECE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8" r="5156"/>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FC72247-E3C5-6648-B312-E68650620C0B}"/>
              </a:ext>
            </a:extLst>
          </p:cNvPr>
          <p:cNvSpPr>
            <a:spLocks noGrp="1"/>
          </p:cNvSpPr>
          <p:nvPr>
            <p:ph idx="1"/>
          </p:nvPr>
        </p:nvSpPr>
        <p:spPr>
          <a:xfrm>
            <a:off x="8643193" y="2418408"/>
            <a:ext cx="2942813" cy="3540265"/>
          </a:xfrm>
        </p:spPr>
        <p:txBody>
          <a:bodyPr>
            <a:normAutofit/>
          </a:bodyPr>
          <a:lstStyle/>
          <a:p>
            <a:pPr marL="0" indent="0">
              <a:buNone/>
            </a:pPr>
            <a:r>
              <a:rPr lang="en-US" sz="2000" dirty="0"/>
              <a:t>The mapping van will ultimately be deployed to collect large amounts of data which will be parsed into laps through the Laps Library functions. This area remains a work in progress and will be updated at a later point.</a:t>
            </a:r>
          </a:p>
        </p:txBody>
      </p:sp>
      <p:sp>
        <p:nvSpPr>
          <p:cNvPr id="2064" name="Rectangle 206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21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fontScale="90000"/>
          </a:bodyPr>
          <a:lstStyle/>
          <a:p>
            <a:r>
              <a:rPr lang="en-US" dirty="0"/>
              <a:t>Differentiating between Point and Line Segment Zone Definitions</a:t>
            </a:r>
          </a:p>
        </p:txBody>
      </p:sp>
    </p:spTree>
    <p:extLst>
      <p:ext uri="{BB962C8B-B14F-4D97-AF65-F5344CB8AC3E}">
        <p14:creationId xmlns:p14="http://schemas.microsoft.com/office/powerpoint/2010/main" val="1669065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2C05B3-B24B-E247-AF45-66A9441CC25C}"/>
              </a:ext>
            </a:extLst>
          </p:cNvPr>
          <p:cNvSpPr>
            <a:spLocks noGrp="1"/>
          </p:cNvSpPr>
          <p:nvPr>
            <p:ph type="title"/>
          </p:nvPr>
        </p:nvSpPr>
        <p:spPr>
          <a:xfrm>
            <a:off x="643467" y="321734"/>
            <a:ext cx="10905066" cy="1135737"/>
          </a:xfrm>
        </p:spPr>
        <p:txBody>
          <a:bodyPr>
            <a:normAutofit/>
          </a:bodyPr>
          <a:lstStyle/>
          <a:p>
            <a:r>
              <a:rPr lang="en-US" sz="3600" dirty="0"/>
              <a:t>A Point Zone is when a start, stop, or excursion is defined by "passing by" a point</a:t>
            </a:r>
          </a:p>
        </p:txBody>
      </p:sp>
      <p:sp>
        <p:nvSpPr>
          <p:cNvPr id="3" name="Content Placeholder 2">
            <a:extLst>
              <a:ext uri="{FF2B5EF4-FFF2-40B4-BE49-F238E27FC236}">
                <a16:creationId xmlns:a16="http://schemas.microsoft.com/office/drawing/2014/main" id="{2837165E-4D2C-5942-898D-7041F6CD1EDD}"/>
              </a:ext>
            </a:extLst>
          </p:cNvPr>
          <p:cNvSpPr>
            <a:spLocks noGrp="1"/>
          </p:cNvSpPr>
          <p:nvPr>
            <p:ph idx="1"/>
          </p:nvPr>
        </p:nvSpPr>
        <p:spPr>
          <a:xfrm>
            <a:off x="1001314" y="1779204"/>
            <a:ext cx="4694428" cy="4393982"/>
          </a:xfrm>
        </p:spPr>
        <p:txBody>
          <a:bodyPr>
            <a:normAutofit/>
          </a:bodyPr>
          <a:lstStyle/>
          <a:p>
            <a:pPr marL="0" indent="0">
              <a:buNone/>
            </a:pPr>
            <a:r>
              <a:rPr lang="en-US" sz="2000" dirty="0"/>
              <a:t>For example, if a journey is said to start at someone's house and go to someone's office, then the location of the house and office define the start and end of the journey.</a:t>
            </a:r>
          </a:p>
          <a:p>
            <a:pPr marL="0" indent="0">
              <a:buNone/>
            </a:pPr>
            <a:endParaRPr lang="en-US" sz="2000" dirty="0"/>
          </a:p>
          <a:p>
            <a:pPr marL="0" indent="0">
              <a:buNone/>
            </a:pPr>
            <a:r>
              <a:rPr lang="en-US" sz="2000" dirty="0"/>
              <a:t> The specification is given by an X,Y location and a radius in the form of [X Y radius], as a 3x1 matrix. Whenever the path passes within the radius with a specified number of points within that radius, the minimum distance point then "triggers" the zone.</a:t>
            </a:r>
          </a:p>
          <a:p>
            <a:pPr marL="0" indent="0">
              <a:buNone/>
            </a:pPr>
            <a:endParaRPr lang="en-US" sz="2000" dirty="0"/>
          </a:p>
        </p:txBody>
      </p:sp>
      <p:grpSp>
        <p:nvGrpSpPr>
          <p:cNvPr id="2064"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Route location icon, two map pin sign and road or path, start and end  journey symbol, black color vector illustration isolated on white  background 2270843 Vector Art at Vecteezy">
            <a:extLst>
              <a:ext uri="{FF2B5EF4-FFF2-40B4-BE49-F238E27FC236}">
                <a16:creationId xmlns:a16="http://schemas.microsoft.com/office/drawing/2014/main" id="{63CC7F9A-A7EB-BF4D-81E5-4612F30F3F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66924" y="1457471"/>
            <a:ext cx="5452365" cy="4361892"/>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435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662F-B9A0-6746-A19A-1D278CD01CAE}"/>
              </a:ext>
            </a:extLst>
          </p:cNvPr>
          <p:cNvSpPr>
            <a:spLocks noGrp="1"/>
          </p:cNvSpPr>
          <p:nvPr>
            <p:ph type="title"/>
          </p:nvPr>
        </p:nvSpPr>
        <p:spPr/>
        <p:txBody>
          <a:bodyPr/>
          <a:lstStyle/>
          <a:p>
            <a:r>
              <a:rPr lang="en-US" dirty="0"/>
              <a:t>Plotting a Point Zone</a:t>
            </a:r>
          </a:p>
        </p:txBody>
      </p:sp>
      <p:pic>
        <p:nvPicPr>
          <p:cNvPr id="23" name="Content Placeholder 22">
            <a:extLst>
              <a:ext uri="{FF2B5EF4-FFF2-40B4-BE49-F238E27FC236}">
                <a16:creationId xmlns:a16="http://schemas.microsoft.com/office/drawing/2014/main" id="{D6AF372F-FEC7-724A-AE6F-7E27D3ED7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119" y="1591040"/>
            <a:ext cx="5287762" cy="4195958"/>
          </a:xfrm>
        </p:spPr>
      </p:pic>
      <p:sp>
        <p:nvSpPr>
          <p:cNvPr id="3" name="TextBox 2">
            <a:extLst>
              <a:ext uri="{FF2B5EF4-FFF2-40B4-BE49-F238E27FC236}">
                <a16:creationId xmlns:a16="http://schemas.microsoft.com/office/drawing/2014/main" id="{C0909E52-73FF-2740-98E3-70763E51B5D5}"/>
              </a:ext>
            </a:extLst>
          </p:cNvPr>
          <p:cNvSpPr txBox="1"/>
          <p:nvPr/>
        </p:nvSpPr>
        <p:spPr>
          <a:xfrm>
            <a:off x="2021541" y="6031210"/>
            <a:ext cx="8148918" cy="923330"/>
          </a:xfrm>
          <a:prstGeom prst="rect">
            <a:avLst/>
          </a:prstGeom>
          <a:noFill/>
        </p:spPr>
        <p:txBody>
          <a:bodyPr wrap="square" rtlCol="0">
            <a:spAutoFit/>
          </a:bodyPr>
          <a:lstStyle/>
          <a:p>
            <a:r>
              <a:rPr lang="en-US" dirty="0"/>
              <a:t>Use </a:t>
            </a:r>
            <a:r>
              <a:rPr lang="en-US" dirty="0" err="1">
                <a:solidFill>
                  <a:schemeClr val="accent6"/>
                </a:solidFill>
              </a:rPr>
              <a:t>fcn_Laps_findPointZoneStartStopAndMinimum.m</a:t>
            </a:r>
            <a:r>
              <a:rPr lang="en-US" dirty="0">
                <a:solidFill>
                  <a:schemeClr val="accent6"/>
                </a:solidFill>
              </a:rPr>
              <a:t> </a:t>
            </a:r>
            <a:r>
              <a:rPr lang="en-US" dirty="0"/>
              <a:t>for an interactive point zone plotting workplace.</a:t>
            </a:r>
            <a:endParaRPr lang="en-US" dirty="0">
              <a:solidFill>
                <a:schemeClr val="accent6"/>
              </a:solidFill>
            </a:endParaRPr>
          </a:p>
          <a:p>
            <a:endParaRPr lang="en-US" dirty="0"/>
          </a:p>
        </p:txBody>
      </p:sp>
    </p:spTree>
    <p:extLst>
      <p:ext uri="{BB962C8B-B14F-4D97-AF65-F5344CB8AC3E}">
        <p14:creationId xmlns:p14="http://schemas.microsoft.com/office/powerpoint/2010/main" val="400660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39FF-C595-D442-842A-2AFB0FB3E8BE}"/>
              </a:ext>
            </a:extLst>
          </p:cNvPr>
          <p:cNvSpPr>
            <a:spLocks noGrp="1"/>
          </p:cNvSpPr>
          <p:nvPr>
            <p:ph type="title"/>
          </p:nvPr>
        </p:nvSpPr>
        <p:spPr/>
        <p:txBody>
          <a:bodyPr/>
          <a:lstStyle/>
          <a:p>
            <a:r>
              <a:rPr lang="en-US" dirty="0"/>
              <a:t>Examples of Point Zone Definition</a:t>
            </a:r>
          </a:p>
        </p:txBody>
      </p:sp>
      <p:sp>
        <p:nvSpPr>
          <p:cNvPr id="3" name="Content Placeholder 2">
            <a:extLst>
              <a:ext uri="{FF2B5EF4-FFF2-40B4-BE49-F238E27FC236}">
                <a16:creationId xmlns:a16="http://schemas.microsoft.com/office/drawing/2014/main" id="{D95820D7-A2D6-C347-A038-D1BB51E7AE3C}"/>
              </a:ext>
            </a:extLst>
          </p:cNvPr>
          <p:cNvSpPr>
            <a:spLocks noGrp="1"/>
          </p:cNvSpPr>
          <p:nvPr>
            <p:ph idx="1"/>
          </p:nvPr>
        </p:nvSpPr>
        <p:spPr/>
        <p:txBody>
          <a:bodyPr/>
          <a:lstStyle/>
          <a:p>
            <a:r>
              <a:rPr lang="en-US" dirty="0">
                <a:highlight>
                  <a:srgbClr val="FFFF00"/>
                </a:highlight>
              </a:rPr>
              <a:t>In progress: Show </a:t>
            </a:r>
            <a:r>
              <a:rPr lang="en-US" dirty="0" err="1">
                <a:highlight>
                  <a:srgbClr val="FFFF00"/>
                </a:highlight>
              </a:rPr>
              <a:t>Matlab</a:t>
            </a:r>
            <a:r>
              <a:rPr lang="en-US" dirty="0">
                <a:highlight>
                  <a:srgbClr val="FFFF00"/>
                </a:highlight>
              </a:rPr>
              <a:t> examples of parameters tweaked by user to determine start/end definition</a:t>
            </a:r>
          </a:p>
        </p:txBody>
      </p:sp>
    </p:spTree>
    <p:extLst>
      <p:ext uri="{BB962C8B-B14F-4D97-AF65-F5344CB8AC3E}">
        <p14:creationId xmlns:p14="http://schemas.microsoft.com/office/powerpoint/2010/main" val="3530218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4132-8F1E-5441-A4D4-53A06F7581D3}"/>
              </a:ext>
            </a:extLst>
          </p:cNvPr>
          <p:cNvSpPr>
            <a:spLocks noGrp="1"/>
          </p:cNvSpPr>
          <p:nvPr>
            <p:ph type="title"/>
          </p:nvPr>
        </p:nvSpPr>
        <p:spPr>
          <a:xfrm>
            <a:off x="5214579" y="629266"/>
            <a:ext cx="6422849" cy="1676603"/>
          </a:xfrm>
        </p:spPr>
        <p:txBody>
          <a:bodyPr>
            <a:normAutofit/>
          </a:bodyPr>
          <a:lstStyle/>
          <a:p>
            <a:r>
              <a:rPr lang="en-US" sz="3700" dirty="0"/>
              <a:t>A Line Segment Zone is defined as a path between two points</a:t>
            </a:r>
          </a:p>
        </p:txBody>
      </p:sp>
      <p:sp>
        <p:nvSpPr>
          <p:cNvPr id="3079" name="Rectangle 3078">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Lesson Explainer: Scalars, Vectors, and Directed Line Segments | Nagwa">
            <a:extLst>
              <a:ext uri="{FF2B5EF4-FFF2-40B4-BE49-F238E27FC236}">
                <a16:creationId xmlns:a16="http://schemas.microsoft.com/office/drawing/2014/main" id="{70D113F8-B0C4-1C44-A16C-48E27E6567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4" y="2328617"/>
            <a:ext cx="3113280" cy="22007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D2E123-AAAB-4347-89A4-6631645A4B53}"/>
              </a:ext>
            </a:extLst>
          </p:cNvPr>
          <p:cNvSpPr>
            <a:spLocks noGrp="1"/>
          </p:cNvSpPr>
          <p:nvPr>
            <p:ph idx="1"/>
          </p:nvPr>
        </p:nvSpPr>
        <p:spPr>
          <a:xfrm>
            <a:off x="5214581" y="2438400"/>
            <a:ext cx="6422848" cy="3785419"/>
          </a:xfrm>
        </p:spPr>
        <p:txBody>
          <a:bodyPr>
            <a:normAutofit/>
          </a:bodyPr>
          <a:lstStyle/>
          <a:p>
            <a:pPr marL="0" indent="0">
              <a:buNone/>
            </a:pPr>
            <a:r>
              <a:rPr lang="en-US" sz="2000" dirty="0"/>
              <a:t>For line segment conditions, the inputs are condition formatted as: [</a:t>
            </a:r>
            <a:r>
              <a:rPr lang="en-US" sz="2000" dirty="0" err="1"/>
              <a:t>X_start</a:t>
            </a:r>
            <a:r>
              <a:rPr lang="en-US" sz="2000" dirty="0"/>
              <a:t> </a:t>
            </a:r>
            <a:r>
              <a:rPr lang="en-US" sz="2000" dirty="0" err="1"/>
              <a:t>Y_start</a:t>
            </a:r>
            <a:r>
              <a:rPr lang="en-US" sz="2000" dirty="0"/>
              <a:t>; </a:t>
            </a:r>
            <a:r>
              <a:rPr lang="en-US" sz="2000" dirty="0" err="1"/>
              <a:t>X_end</a:t>
            </a:r>
            <a:r>
              <a:rPr lang="en-US" sz="2000" dirty="0"/>
              <a:t> </a:t>
            </a:r>
            <a:r>
              <a:rPr lang="en-US" sz="2000" dirty="0" err="1"/>
              <a:t>Y_end</a:t>
            </a:r>
            <a:r>
              <a:rPr lang="en-US" sz="2000" dirty="0"/>
              <a:t>] wherein start denotes the starting coordinate of the line segment, end denotes the ending coordinate of the line segment. </a:t>
            </a:r>
          </a:p>
        </p:txBody>
      </p:sp>
    </p:spTree>
    <p:extLst>
      <p:ext uri="{BB962C8B-B14F-4D97-AF65-F5344CB8AC3E}">
        <p14:creationId xmlns:p14="http://schemas.microsoft.com/office/powerpoint/2010/main" val="326705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D3A5-F639-6241-9463-C49493D3FDE4}"/>
              </a:ext>
            </a:extLst>
          </p:cNvPr>
          <p:cNvSpPr>
            <a:spLocks noGrp="1"/>
          </p:cNvSpPr>
          <p:nvPr>
            <p:ph type="title"/>
          </p:nvPr>
        </p:nvSpPr>
        <p:spPr/>
        <p:txBody>
          <a:bodyPr/>
          <a:lstStyle/>
          <a:p>
            <a:r>
              <a:rPr lang="en-US" dirty="0"/>
              <a:t>Plotting a line segment zone</a:t>
            </a:r>
          </a:p>
        </p:txBody>
      </p:sp>
      <p:pic>
        <p:nvPicPr>
          <p:cNvPr id="4" name="Content Placeholder 8" descr="Chart, line chart&#10;&#10;Description automatically generated">
            <a:extLst>
              <a:ext uri="{FF2B5EF4-FFF2-40B4-BE49-F238E27FC236}">
                <a16:creationId xmlns:a16="http://schemas.microsoft.com/office/drawing/2014/main" id="{593E3992-BD5E-5F40-8BFD-6E600893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96" y="1690688"/>
            <a:ext cx="5362208" cy="4154122"/>
          </a:xfrm>
          <a:prstGeom prst="rect">
            <a:avLst/>
          </a:prstGeom>
        </p:spPr>
      </p:pic>
      <p:sp>
        <p:nvSpPr>
          <p:cNvPr id="5" name="TextBox 4">
            <a:extLst>
              <a:ext uri="{FF2B5EF4-FFF2-40B4-BE49-F238E27FC236}">
                <a16:creationId xmlns:a16="http://schemas.microsoft.com/office/drawing/2014/main" id="{DDC3F0DD-18BB-2645-B48A-06B371F32091}"/>
              </a:ext>
            </a:extLst>
          </p:cNvPr>
          <p:cNvSpPr txBox="1"/>
          <p:nvPr/>
        </p:nvSpPr>
        <p:spPr>
          <a:xfrm>
            <a:off x="3046880" y="6008344"/>
            <a:ext cx="6098240" cy="646331"/>
          </a:xfrm>
          <a:prstGeom prst="rect">
            <a:avLst/>
          </a:prstGeom>
          <a:noFill/>
        </p:spPr>
        <p:txBody>
          <a:bodyPr wrap="square">
            <a:spAutoFit/>
          </a:bodyPr>
          <a:lstStyle/>
          <a:p>
            <a:r>
              <a:rPr lang="en-US" dirty="0"/>
              <a:t>Use </a:t>
            </a:r>
            <a:r>
              <a:rPr lang="en-US" dirty="0" err="1">
                <a:solidFill>
                  <a:schemeClr val="accent6"/>
                </a:solidFill>
              </a:rPr>
              <a:t>fcn_Laps_findSegmentZoneStartStop.m</a:t>
            </a:r>
            <a:r>
              <a:rPr lang="en-US" dirty="0">
                <a:solidFill>
                  <a:schemeClr val="accent6"/>
                </a:solidFill>
              </a:rPr>
              <a:t> </a:t>
            </a:r>
            <a:r>
              <a:rPr lang="en-US" dirty="0"/>
              <a:t>for an interactive line segment zone plotting workplace.</a:t>
            </a:r>
            <a:endParaRPr lang="en-US" dirty="0">
              <a:solidFill>
                <a:schemeClr val="accent6"/>
              </a:solidFill>
            </a:endParaRPr>
          </a:p>
        </p:txBody>
      </p:sp>
    </p:spTree>
    <p:extLst>
      <p:ext uri="{BB962C8B-B14F-4D97-AF65-F5344CB8AC3E}">
        <p14:creationId xmlns:p14="http://schemas.microsoft.com/office/powerpoint/2010/main" val="4123782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The Importance of Start and Stop Zones</a:t>
            </a:r>
          </a:p>
        </p:txBody>
      </p:sp>
    </p:spTree>
    <p:extLst>
      <p:ext uri="{BB962C8B-B14F-4D97-AF65-F5344CB8AC3E}">
        <p14:creationId xmlns:p14="http://schemas.microsoft.com/office/powerpoint/2010/main" val="392807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Laps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2022-07-17 by J. Kerr</a:t>
            </a:r>
          </a:p>
        </p:txBody>
      </p:sp>
    </p:spTree>
    <p:extLst>
      <p:ext uri="{BB962C8B-B14F-4D97-AF65-F5344CB8AC3E}">
        <p14:creationId xmlns:p14="http://schemas.microsoft.com/office/powerpoint/2010/main" val="1575050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7626-BB35-994D-B65C-6492B6ED208B}"/>
              </a:ext>
            </a:extLst>
          </p:cNvPr>
          <p:cNvSpPr>
            <a:spLocks noGrp="1"/>
          </p:cNvSpPr>
          <p:nvPr>
            <p:ph type="title"/>
          </p:nvPr>
        </p:nvSpPr>
        <p:spPr>
          <a:xfrm>
            <a:off x="6622293" y="638144"/>
            <a:ext cx="4953934" cy="1676603"/>
          </a:xfrm>
        </p:spPr>
        <p:txBody>
          <a:bodyPr>
            <a:normAutofit fontScale="90000"/>
          </a:bodyPr>
          <a:lstStyle/>
          <a:p>
            <a:r>
              <a:rPr lang="en-US" sz="4000" dirty="0"/>
              <a:t>A zone condition is met if the path crosses within the zone with enough points</a:t>
            </a:r>
          </a:p>
        </p:txBody>
      </p:sp>
      <p:sp>
        <p:nvSpPr>
          <p:cNvPr id="12" name="Rectangle 11">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10;&#10;Description automatically generated with medium confidence">
            <a:extLst>
              <a:ext uri="{FF2B5EF4-FFF2-40B4-BE49-F238E27FC236}">
                <a16:creationId xmlns:a16="http://schemas.microsoft.com/office/drawing/2014/main" id="{E8BA46C9-A52D-FD43-846B-23FAC684A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02" y="1637475"/>
            <a:ext cx="4564396" cy="3583049"/>
          </a:xfrm>
          <a:prstGeom prst="rect">
            <a:avLst/>
          </a:prstGeom>
          <a:effectLst/>
        </p:spPr>
      </p:pic>
      <p:sp>
        <p:nvSpPr>
          <p:cNvPr id="3" name="Content Placeholder 2">
            <a:extLst>
              <a:ext uri="{FF2B5EF4-FFF2-40B4-BE49-F238E27FC236}">
                <a16:creationId xmlns:a16="http://schemas.microsoft.com/office/drawing/2014/main" id="{0C56BB14-5E11-8349-8E1D-9470DFE9CC41}"/>
              </a:ext>
            </a:extLst>
          </p:cNvPr>
          <p:cNvSpPr>
            <a:spLocks noGrp="1"/>
          </p:cNvSpPr>
          <p:nvPr>
            <p:ph idx="1"/>
          </p:nvPr>
        </p:nvSpPr>
        <p:spPr>
          <a:xfrm>
            <a:off x="6589138" y="2653494"/>
            <a:ext cx="4953932" cy="3779520"/>
          </a:xfrm>
        </p:spPr>
        <p:txBody>
          <a:bodyPr>
            <a:normAutofit/>
          </a:bodyPr>
          <a:lstStyle/>
          <a:p>
            <a:pPr marL="0" indent="0">
              <a:buNone/>
            </a:pPr>
            <a:r>
              <a:rPr lang="en-US" sz="2000" dirty="0"/>
              <a:t>These points must be STRICTLY within the zone (e.g. not on the boundary, but within). The default number of points is 3 but can be altered by the user in the </a:t>
            </a:r>
            <a:r>
              <a:rPr lang="en-US" sz="2000" dirty="0" err="1">
                <a:solidFill>
                  <a:schemeClr val="accent6"/>
                </a:solidFill>
              </a:rPr>
              <a:t>num_points</a:t>
            </a:r>
            <a:r>
              <a:rPr lang="en-US" sz="2000" dirty="0">
                <a:solidFill>
                  <a:schemeClr val="accent6"/>
                </a:solidFill>
              </a:rPr>
              <a:t> </a:t>
            </a:r>
            <a:r>
              <a:rPr lang="en-US" sz="2000" dirty="0"/>
              <a:t>variable. </a:t>
            </a:r>
          </a:p>
          <a:p>
            <a:pPr marL="0" indent="0">
              <a:buNone/>
            </a:pPr>
            <a:endParaRPr lang="en-US" sz="2000" dirty="0"/>
          </a:p>
          <a:p>
            <a:pPr marL="0" indent="0">
              <a:buNone/>
            </a:pPr>
            <a:r>
              <a:rPr lang="en-US" sz="2000" dirty="0"/>
              <a:t>The figure on the left shows a point zone definition that requires only two indices in the zone. In addition to start and stop zones, the point zone utilizes a minimum distance to identify which indices have the closest distance to the point criteria. </a:t>
            </a:r>
          </a:p>
        </p:txBody>
      </p:sp>
    </p:spTree>
    <p:extLst>
      <p:ext uri="{BB962C8B-B14F-4D97-AF65-F5344CB8AC3E}">
        <p14:creationId xmlns:p14="http://schemas.microsoft.com/office/powerpoint/2010/main" val="3951987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CB98-0F94-0F47-A36B-95DF1342F1B1}"/>
              </a:ext>
            </a:extLst>
          </p:cNvPr>
          <p:cNvSpPr>
            <a:spLocks noGrp="1"/>
          </p:cNvSpPr>
          <p:nvPr>
            <p:ph type="title"/>
          </p:nvPr>
        </p:nvSpPr>
        <p:spPr>
          <a:xfrm>
            <a:off x="630936" y="640080"/>
            <a:ext cx="4818888" cy="1481328"/>
          </a:xfrm>
        </p:spPr>
        <p:txBody>
          <a:bodyPr anchor="b">
            <a:normAutofit/>
          </a:bodyPr>
          <a:lstStyle/>
          <a:p>
            <a:r>
              <a:rPr lang="en-US" sz="3800"/>
              <a:t>Three Important Aspects of Point Zones</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25E5F4-38AF-2F49-A3BD-72231A8386A2}"/>
              </a:ext>
            </a:extLst>
          </p:cNvPr>
          <p:cNvSpPr>
            <a:spLocks noGrp="1"/>
          </p:cNvSpPr>
          <p:nvPr>
            <p:ph idx="1"/>
          </p:nvPr>
        </p:nvSpPr>
        <p:spPr>
          <a:xfrm>
            <a:off x="630936" y="2660904"/>
            <a:ext cx="4818888" cy="3547872"/>
          </a:xfrm>
        </p:spPr>
        <p:txBody>
          <a:bodyPr anchor="t">
            <a:normAutofit/>
          </a:bodyPr>
          <a:lstStyle/>
          <a:p>
            <a:r>
              <a:rPr lang="en-US" sz="2200" dirty="0"/>
              <a:t>The start of the zone is the index of the first point strictly within the zone. </a:t>
            </a:r>
          </a:p>
          <a:p>
            <a:r>
              <a:rPr lang="en-US" sz="2200" dirty="0"/>
              <a:t>The end of the zone is the index of the last point strictly still within the zone immediately after the previous start.</a:t>
            </a:r>
          </a:p>
          <a:p>
            <a:r>
              <a:rPr lang="en-US" sz="2200" dirty="0"/>
              <a:t> The minimum-distance is the index that, of the part of the path within the zone after the most previous start, is the minimum distance to the center point of the zone.</a:t>
            </a:r>
          </a:p>
          <a:p>
            <a:endParaRPr lang="en-US" sz="2200" dirty="0"/>
          </a:p>
        </p:txBody>
      </p:sp>
      <p:pic>
        <p:nvPicPr>
          <p:cNvPr id="5" name="Picture 4" descr="Chart&#10;&#10;Description automatically generated">
            <a:extLst>
              <a:ext uri="{FF2B5EF4-FFF2-40B4-BE49-F238E27FC236}">
                <a16:creationId xmlns:a16="http://schemas.microsoft.com/office/drawing/2014/main" id="{CE0BDD15-3347-704F-906C-2E38F3FF4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368239"/>
            <a:ext cx="5458968" cy="4121521"/>
          </a:xfrm>
          <a:prstGeom prst="rect">
            <a:avLst/>
          </a:prstGeom>
        </p:spPr>
      </p:pic>
    </p:spTree>
    <p:extLst>
      <p:ext uri="{BB962C8B-B14F-4D97-AF65-F5344CB8AC3E}">
        <p14:creationId xmlns:p14="http://schemas.microsoft.com/office/powerpoint/2010/main" val="1722012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3223-F8AF-414F-A760-BAF77DDEDB15}"/>
              </a:ext>
            </a:extLst>
          </p:cNvPr>
          <p:cNvSpPr>
            <a:spLocks noGrp="1"/>
          </p:cNvSpPr>
          <p:nvPr>
            <p:ph type="title"/>
          </p:nvPr>
        </p:nvSpPr>
        <p:spPr>
          <a:xfrm>
            <a:off x="648929" y="629266"/>
            <a:ext cx="4944152" cy="1622321"/>
          </a:xfrm>
        </p:spPr>
        <p:txBody>
          <a:bodyPr>
            <a:noAutofit/>
          </a:bodyPr>
          <a:lstStyle/>
          <a:p>
            <a:r>
              <a:rPr lang="en-US" sz="3600" dirty="0"/>
              <a:t>A line segment condition is met if the object fully crosses the specified line</a:t>
            </a:r>
          </a:p>
        </p:txBody>
      </p:sp>
      <p:sp>
        <p:nvSpPr>
          <p:cNvPr id="3" name="Content Placeholder 2">
            <a:extLst>
              <a:ext uri="{FF2B5EF4-FFF2-40B4-BE49-F238E27FC236}">
                <a16:creationId xmlns:a16="http://schemas.microsoft.com/office/drawing/2014/main" id="{A40B716B-7F5B-C44A-A739-9D9B99C87BAF}"/>
              </a:ext>
            </a:extLst>
          </p:cNvPr>
          <p:cNvSpPr>
            <a:spLocks noGrp="1"/>
          </p:cNvSpPr>
          <p:nvPr>
            <p:ph idx="1"/>
          </p:nvPr>
        </p:nvSpPr>
        <p:spPr>
          <a:xfrm>
            <a:off x="648930" y="2511552"/>
            <a:ext cx="4944151" cy="3785419"/>
          </a:xfrm>
        </p:spPr>
        <p:txBody>
          <a:bodyPr>
            <a:normAutofit/>
          </a:bodyPr>
          <a:lstStyle/>
          <a:p>
            <a:pPr marL="0" indent="0">
              <a:buNone/>
            </a:pPr>
            <a:r>
              <a:rPr lang="en-US" sz="2000" dirty="0"/>
              <a:t>Each time a path crosses the segment, the start and end of the path crossing are returned by the </a:t>
            </a:r>
            <a:r>
              <a:rPr lang="en-US" sz="2000" dirty="0" err="1">
                <a:solidFill>
                  <a:schemeClr val="accent6"/>
                </a:solidFill>
              </a:rPr>
              <a:t>fcn_Laps_findSegmentZoneStartStop</a:t>
            </a:r>
            <a:r>
              <a:rPr lang="en-US" sz="2000" dirty="0">
                <a:solidFill>
                  <a:schemeClr val="accent6"/>
                </a:solidFill>
              </a:rPr>
              <a:t> </a:t>
            </a:r>
            <a:r>
              <a:rPr lang="en-US" sz="2000" dirty="0"/>
              <a:t>function.</a:t>
            </a:r>
          </a:p>
          <a:p>
            <a:pPr marL="0" indent="0">
              <a:buNone/>
            </a:pPr>
            <a:endParaRPr lang="en-US" sz="2000" dirty="0"/>
          </a:p>
          <a:p>
            <a:pPr marL="0" indent="0">
              <a:buNone/>
            </a:pPr>
            <a:r>
              <a:rPr lang="en-US" sz="2000" dirty="0"/>
              <a:t> The crossing must be in the positive cross-product direction from the path to the segment. Therefore, the segment must start to the right of the path and end up on the left side after intersection otherwise it will not be counted.</a:t>
            </a:r>
          </a:p>
          <a:p>
            <a:pPr marL="0" indent="0">
              <a:buNone/>
            </a:pPr>
            <a:endParaRPr lang="en-US" sz="1900" dirty="0"/>
          </a:p>
          <a:p>
            <a:pPr marL="0" indent="0">
              <a:buNone/>
            </a:pPr>
            <a:endParaRPr lang="en-US" sz="19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Chart, line chart&#10;&#10;Description automatically generated">
            <a:extLst>
              <a:ext uri="{FF2B5EF4-FFF2-40B4-BE49-F238E27FC236}">
                <a16:creationId xmlns:a16="http://schemas.microsoft.com/office/drawing/2014/main" id="{500984E5-694D-374E-9C66-77CD177B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709" y="1693109"/>
            <a:ext cx="4475531" cy="3468535"/>
          </a:xfrm>
          <a:prstGeom prst="rect">
            <a:avLst/>
          </a:prstGeom>
          <a:effectLst/>
        </p:spPr>
      </p:pic>
      <p:sp>
        <p:nvSpPr>
          <p:cNvPr id="14" name="Up Arrow 13">
            <a:extLst>
              <a:ext uri="{FF2B5EF4-FFF2-40B4-BE49-F238E27FC236}">
                <a16:creationId xmlns:a16="http://schemas.microsoft.com/office/drawing/2014/main" id="{FA3F8232-B8B3-8849-9A70-DF0918938E40}"/>
              </a:ext>
            </a:extLst>
          </p:cNvPr>
          <p:cNvSpPr/>
          <p:nvPr/>
        </p:nvSpPr>
        <p:spPr>
          <a:xfrm rot="18886391">
            <a:off x="8593834" y="2539056"/>
            <a:ext cx="1097280" cy="1645920"/>
          </a:xfrm>
          <a:prstGeom prst="upArrow">
            <a:avLst/>
          </a:prstGeom>
          <a:noFill/>
          <a:ln>
            <a:solidFill>
              <a:schemeClr val="tx1">
                <a:alpha val="5052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73549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CB98-0F94-0F47-A36B-95DF1342F1B1}"/>
              </a:ext>
            </a:extLst>
          </p:cNvPr>
          <p:cNvSpPr>
            <a:spLocks noGrp="1"/>
          </p:cNvSpPr>
          <p:nvPr>
            <p:ph type="title"/>
          </p:nvPr>
        </p:nvSpPr>
        <p:spPr>
          <a:xfrm>
            <a:off x="630936" y="640080"/>
            <a:ext cx="4818888" cy="1481328"/>
          </a:xfrm>
        </p:spPr>
        <p:txBody>
          <a:bodyPr anchor="b">
            <a:normAutofit/>
          </a:bodyPr>
          <a:lstStyle/>
          <a:p>
            <a:r>
              <a:rPr lang="en-US" sz="3800"/>
              <a:t>Two Important Aspects of Segment Zones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25E5F4-38AF-2F49-A3BD-72231A8386A2}"/>
              </a:ext>
            </a:extLst>
          </p:cNvPr>
          <p:cNvSpPr>
            <a:spLocks noGrp="1"/>
          </p:cNvSpPr>
          <p:nvPr>
            <p:ph idx="1"/>
          </p:nvPr>
        </p:nvSpPr>
        <p:spPr>
          <a:xfrm>
            <a:off x="630936" y="2660904"/>
            <a:ext cx="4818888" cy="3547872"/>
          </a:xfrm>
        </p:spPr>
        <p:txBody>
          <a:bodyPr anchor="t">
            <a:normAutofit/>
          </a:bodyPr>
          <a:lstStyle/>
          <a:p>
            <a:r>
              <a:rPr lang="en-US" sz="2200" dirty="0"/>
              <a:t>The start of the zone is the index of the first point strictly before the segment crossing </a:t>
            </a:r>
          </a:p>
          <a:p>
            <a:r>
              <a:rPr lang="en-US" sz="2200" dirty="0"/>
              <a:t>The end of the zone is the point after the crossing, immediately after the previous start.</a:t>
            </a:r>
          </a:p>
          <a:p>
            <a:endParaRPr lang="en-US" sz="2200" dirty="0"/>
          </a:p>
        </p:txBody>
      </p:sp>
      <p:pic>
        <p:nvPicPr>
          <p:cNvPr id="9" name="Picture 8" descr="A picture containing chart&#10;&#10;Description automatically generated">
            <a:extLst>
              <a:ext uri="{FF2B5EF4-FFF2-40B4-BE49-F238E27FC236}">
                <a16:creationId xmlns:a16="http://schemas.microsoft.com/office/drawing/2014/main" id="{E86BE071-2A76-F44A-B9F5-71D45531C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293179"/>
            <a:ext cx="5458968" cy="4271641"/>
          </a:xfrm>
          <a:prstGeom prst="rect">
            <a:avLst/>
          </a:prstGeom>
        </p:spPr>
      </p:pic>
    </p:spTree>
    <p:extLst>
      <p:ext uri="{BB962C8B-B14F-4D97-AF65-F5344CB8AC3E}">
        <p14:creationId xmlns:p14="http://schemas.microsoft.com/office/powerpoint/2010/main" val="3625419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Lap Positions</a:t>
            </a:r>
          </a:p>
        </p:txBody>
      </p:sp>
    </p:spTree>
    <p:extLst>
      <p:ext uri="{BB962C8B-B14F-4D97-AF65-F5344CB8AC3E}">
        <p14:creationId xmlns:p14="http://schemas.microsoft.com/office/powerpoint/2010/main" val="3735330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127D-5F88-0D42-B74B-7A4D3B81DAC6}"/>
              </a:ext>
            </a:extLst>
          </p:cNvPr>
          <p:cNvSpPr>
            <a:spLocks noGrp="1"/>
          </p:cNvSpPr>
          <p:nvPr>
            <p:ph type="title"/>
          </p:nvPr>
        </p:nvSpPr>
        <p:spPr>
          <a:xfrm>
            <a:off x="648929" y="629266"/>
            <a:ext cx="3505495" cy="1622321"/>
          </a:xfrm>
        </p:spPr>
        <p:txBody>
          <a:bodyPr>
            <a:normAutofit/>
          </a:bodyPr>
          <a:lstStyle/>
          <a:p>
            <a:r>
              <a:rPr lang="en-US" sz="2800"/>
              <a:t>The Laps Library shares similar functions with the Path Library</a:t>
            </a:r>
          </a:p>
        </p:txBody>
      </p:sp>
      <p:sp>
        <p:nvSpPr>
          <p:cNvPr id="3" name="Content Placeholder 2">
            <a:extLst>
              <a:ext uri="{FF2B5EF4-FFF2-40B4-BE49-F238E27FC236}">
                <a16:creationId xmlns:a16="http://schemas.microsoft.com/office/drawing/2014/main" id="{8728D6FD-F79B-7841-9B52-5DA6491414BA}"/>
              </a:ext>
            </a:extLst>
          </p:cNvPr>
          <p:cNvSpPr>
            <a:spLocks noGrp="1"/>
          </p:cNvSpPr>
          <p:nvPr>
            <p:ph idx="1"/>
          </p:nvPr>
        </p:nvSpPr>
        <p:spPr>
          <a:xfrm>
            <a:off x="648931" y="2438400"/>
            <a:ext cx="3505494" cy="3785419"/>
          </a:xfrm>
        </p:spPr>
        <p:txBody>
          <a:bodyPr>
            <a:normAutofit/>
          </a:bodyPr>
          <a:lstStyle/>
          <a:p>
            <a:pPr marL="0" indent="0">
              <a:buNone/>
            </a:pPr>
            <a:r>
              <a:rPr lang="en-US" sz="2000" dirty="0"/>
              <a:t>The </a:t>
            </a:r>
            <a:r>
              <a:rPr lang="en-US" sz="2000" dirty="0" err="1">
                <a:solidFill>
                  <a:schemeClr val="accent6"/>
                </a:solidFill>
              </a:rPr>
              <a:t>fcn_Laps_plotLapsXY</a:t>
            </a:r>
            <a:r>
              <a:rPr lang="en-US" sz="2000" dirty="0">
                <a:solidFill>
                  <a:schemeClr val="accent6"/>
                </a:solidFill>
              </a:rPr>
              <a:t> </a:t>
            </a:r>
            <a:r>
              <a:rPr lang="en-US" sz="2000" dirty="0"/>
              <a:t>function plots the XY positions of all laps existing in a data structure. </a:t>
            </a:r>
          </a:p>
          <a:p>
            <a:pPr marL="0" indent="0">
              <a:buNone/>
            </a:pPr>
            <a:endParaRPr lang="en-US" sz="2000" dirty="0"/>
          </a:p>
          <a:p>
            <a:pPr marL="0" indent="0">
              <a:buNone/>
            </a:pPr>
            <a:r>
              <a:rPr lang="en-US" sz="2000" dirty="0"/>
              <a:t>This is just a modified version of </a:t>
            </a:r>
            <a:r>
              <a:rPr lang="en-US" sz="2000" dirty="0" err="1">
                <a:solidFill>
                  <a:schemeClr val="accent6"/>
                </a:solidFill>
              </a:rPr>
              <a:t>fcn_Path_plotTraversalsXY</a:t>
            </a:r>
            <a:r>
              <a:rPr lang="en-US" sz="2000" dirty="0">
                <a:solidFill>
                  <a:schemeClr val="accent6"/>
                </a:solidFill>
              </a:rPr>
              <a:t> </a:t>
            </a:r>
            <a:r>
              <a:rPr lang="en-US" sz="2000" dirty="0"/>
              <a:t>from the "Path" library of functions. The "laps" type and "traversals" type are the same type, for consistency.</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F5723F39-928F-F64C-8A8B-3961A2256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42218"/>
            <a:ext cx="6019331" cy="4770317"/>
          </a:xfrm>
          <a:prstGeom prst="rect">
            <a:avLst/>
          </a:prstGeom>
          <a:effectLst/>
        </p:spPr>
      </p:pic>
    </p:spTree>
    <p:extLst>
      <p:ext uri="{BB962C8B-B14F-4D97-AF65-F5344CB8AC3E}">
        <p14:creationId xmlns:p14="http://schemas.microsoft.com/office/powerpoint/2010/main" val="4161390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862" y="1356825"/>
            <a:ext cx="9753600" cy="2387600"/>
          </a:xfrm>
        </p:spPr>
        <p:txBody>
          <a:bodyPr>
            <a:normAutofit/>
          </a:bodyPr>
          <a:lstStyle/>
          <a:p>
            <a:r>
              <a:rPr lang="en-US" dirty="0"/>
              <a:t>Parsing Lap Data</a:t>
            </a:r>
          </a:p>
        </p:txBody>
      </p:sp>
    </p:spTree>
    <p:extLst>
      <p:ext uri="{BB962C8B-B14F-4D97-AF65-F5344CB8AC3E}">
        <p14:creationId xmlns:p14="http://schemas.microsoft.com/office/powerpoint/2010/main" val="1878540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D853-FC7D-D04A-94AF-F9CDC0B9178F}"/>
              </a:ext>
            </a:extLst>
          </p:cNvPr>
          <p:cNvSpPr>
            <a:spLocks noGrp="1"/>
          </p:cNvSpPr>
          <p:nvPr>
            <p:ph type="title"/>
          </p:nvPr>
        </p:nvSpPr>
        <p:spPr/>
        <p:txBody>
          <a:bodyPr/>
          <a:lstStyle/>
          <a:p>
            <a:r>
              <a:rPr lang="en-US" dirty="0"/>
              <a:t>Required inputs are an input traversal and start definition</a:t>
            </a:r>
          </a:p>
        </p:txBody>
      </p:sp>
      <p:sp>
        <p:nvSpPr>
          <p:cNvPr id="3" name="Content Placeholder 2">
            <a:extLst>
              <a:ext uri="{FF2B5EF4-FFF2-40B4-BE49-F238E27FC236}">
                <a16:creationId xmlns:a16="http://schemas.microsoft.com/office/drawing/2014/main" id="{B77AA2AB-4E11-8247-8B2F-6ED1A2CF2C6E}"/>
              </a:ext>
            </a:extLst>
          </p:cNvPr>
          <p:cNvSpPr>
            <a:spLocks noGrp="1"/>
          </p:cNvSpPr>
          <p:nvPr>
            <p:ph idx="1"/>
          </p:nvPr>
        </p:nvSpPr>
        <p:spPr>
          <a:xfrm>
            <a:off x="424132" y="1825625"/>
            <a:ext cx="7236125" cy="4667250"/>
          </a:xfrm>
        </p:spPr>
        <p:txBody>
          <a:bodyPr>
            <a:normAutofit lnSpcReduction="10000"/>
          </a:bodyPr>
          <a:lstStyle/>
          <a:p>
            <a:pPr marL="0" indent="0">
              <a:buNone/>
            </a:pPr>
            <a:r>
              <a:rPr lang="en-US" dirty="0"/>
              <a:t>An </a:t>
            </a:r>
            <a:r>
              <a:rPr lang="en-US" dirty="0" err="1">
                <a:solidFill>
                  <a:schemeClr val="accent6"/>
                </a:solidFill>
              </a:rPr>
              <a:t>input_traversal</a:t>
            </a:r>
            <a:r>
              <a:rPr lang="en-US" dirty="0">
                <a:solidFill>
                  <a:schemeClr val="accent6"/>
                </a:solidFill>
              </a:rPr>
              <a:t> </a:t>
            </a:r>
            <a:r>
              <a:rPr lang="en-US" dirty="0"/>
              <a:t>is the raw data created or collected that will be broken up into laps. Also, a start definition is required for point or line segment zone methods that we previously discussed. </a:t>
            </a:r>
          </a:p>
          <a:p>
            <a:pPr marL="0" indent="0">
              <a:buNone/>
            </a:pPr>
            <a:endParaRPr lang="en-US" dirty="0"/>
          </a:p>
          <a:p>
            <a:pPr marL="0" indent="0">
              <a:buNone/>
            </a:pPr>
            <a:r>
              <a:rPr lang="en-US" dirty="0"/>
              <a:t>Some optional inputs for the </a:t>
            </a:r>
            <a:r>
              <a:rPr lang="en-US" dirty="0" err="1">
                <a:solidFill>
                  <a:schemeClr val="accent6"/>
                </a:solidFill>
              </a:rPr>
              <a:t>fcn_Laps_breakDataIntoLaps</a:t>
            </a:r>
            <a:r>
              <a:rPr lang="en-US" dirty="0">
                <a:solidFill>
                  <a:schemeClr val="accent6"/>
                </a:solidFill>
              </a:rPr>
              <a:t> </a:t>
            </a:r>
            <a:r>
              <a:rPr lang="en-US" dirty="0"/>
              <a:t>function include an end definition for breaking data into laps, an excursion definition if a condition needs to be met between the start and end zones, and a figure number if the data is to be plotted.</a:t>
            </a:r>
          </a:p>
        </p:txBody>
      </p:sp>
      <p:pic>
        <p:nvPicPr>
          <p:cNvPr id="5" name="Picture 4">
            <a:extLst>
              <a:ext uri="{FF2B5EF4-FFF2-40B4-BE49-F238E27FC236}">
                <a16:creationId xmlns:a16="http://schemas.microsoft.com/office/drawing/2014/main" id="{AF65C11C-6F2E-244C-B274-B11ACF8A6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279" y="2042792"/>
            <a:ext cx="4160773" cy="3330331"/>
          </a:xfrm>
          <a:prstGeom prst="rect">
            <a:avLst/>
          </a:prstGeom>
        </p:spPr>
      </p:pic>
    </p:spTree>
    <p:extLst>
      <p:ext uri="{BB962C8B-B14F-4D97-AF65-F5344CB8AC3E}">
        <p14:creationId xmlns:p14="http://schemas.microsoft.com/office/powerpoint/2010/main" val="324877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280D-3236-F94D-95A5-60F76CE5B419}"/>
              </a:ext>
            </a:extLst>
          </p:cNvPr>
          <p:cNvSpPr>
            <a:spLocks noGrp="1"/>
          </p:cNvSpPr>
          <p:nvPr>
            <p:ph type="title"/>
          </p:nvPr>
        </p:nvSpPr>
        <p:spPr/>
        <p:txBody>
          <a:bodyPr/>
          <a:lstStyle/>
          <a:p>
            <a:r>
              <a:rPr lang="en-US" dirty="0"/>
              <a:t>Outputs will vary depending on the number of conditions inputted</a:t>
            </a:r>
          </a:p>
        </p:txBody>
      </p:sp>
      <p:sp>
        <p:nvSpPr>
          <p:cNvPr id="3" name="Content Placeholder 2">
            <a:extLst>
              <a:ext uri="{FF2B5EF4-FFF2-40B4-BE49-F238E27FC236}">
                <a16:creationId xmlns:a16="http://schemas.microsoft.com/office/drawing/2014/main" id="{A7B4D41A-94BB-0648-A509-8E212746E079}"/>
              </a:ext>
            </a:extLst>
          </p:cNvPr>
          <p:cNvSpPr>
            <a:spLocks noGrp="1"/>
          </p:cNvSpPr>
          <p:nvPr>
            <p:ph idx="1"/>
          </p:nvPr>
        </p:nvSpPr>
        <p:spPr>
          <a:xfrm>
            <a:off x="6740105" y="2015518"/>
            <a:ext cx="5096774" cy="4351338"/>
          </a:xfrm>
        </p:spPr>
        <p:txBody>
          <a:bodyPr/>
          <a:lstStyle/>
          <a:p>
            <a:pPr marL="0" indent="0">
              <a:buNone/>
            </a:pPr>
            <a:r>
              <a:rPr lang="en-US" dirty="0"/>
              <a:t>The </a:t>
            </a:r>
            <a:r>
              <a:rPr lang="en-US" dirty="0" err="1">
                <a:solidFill>
                  <a:schemeClr val="accent6"/>
                </a:solidFill>
              </a:rPr>
              <a:t>fcn_Laps_breakDataIntoLaps</a:t>
            </a:r>
            <a:r>
              <a:rPr lang="en-US" dirty="0">
                <a:solidFill>
                  <a:schemeClr val="accent6"/>
                </a:solidFill>
              </a:rPr>
              <a:t> </a:t>
            </a:r>
            <a:r>
              <a:rPr lang="en-US" dirty="0"/>
              <a:t>function returns the laps as an array "traversals" type, with each traversal being one lap. If no laps are detected the </a:t>
            </a:r>
            <a:r>
              <a:rPr lang="en-US" dirty="0" err="1">
                <a:solidFill>
                  <a:schemeClr val="accent6"/>
                </a:solidFill>
              </a:rPr>
              <a:t>lap_traversals</a:t>
            </a:r>
            <a:r>
              <a:rPr lang="en-US" dirty="0">
                <a:solidFill>
                  <a:schemeClr val="accent6"/>
                </a:solidFill>
              </a:rPr>
              <a:t> </a:t>
            </a:r>
            <a:r>
              <a:rPr lang="en-US" dirty="0"/>
              <a:t>array is empty. Entry and exit traversals that are not considered full laps are also returned. </a:t>
            </a:r>
          </a:p>
        </p:txBody>
      </p:sp>
      <p:pic>
        <p:nvPicPr>
          <p:cNvPr id="7" name="Picture 6">
            <a:extLst>
              <a:ext uri="{FF2B5EF4-FFF2-40B4-BE49-F238E27FC236}">
                <a16:creationId xmlns:a16="http://schemas.microsoft.com/office/drawing/2014/main" id="{6BDD4C48-01C5-E942-873C-B3A0E6E69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50" y="2015518"/>
            <a:ext cx="4871047" cy="3801556"/>
          </a:xfrm>
          <a:prstGeom prst="rect">
            <a:avLst/>
          </a:prstGeom>
        </p:spPr>
      </p:pic>
    </p:spTree>
    <p:extLst>
      <p:ext uri="{BB962C8B-B14F-4D97-AF65-F5344CB8AC3E}">
        <p14:creationId xmlns:p14="http://schemas.microsoft.com/office/powerpoint/2010/main" val="3297680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rson Transportation Institute to demonstrate and display automated  vehicles | Penn State University">
            <a:extLst>
              <a:ext uri="{FF2B5EF4-FFF2-40B4-BE49-F238E27FC236}">
                <a16:creationId xmlns:a16="http://schemas.microsoft.com/office/drawing/2014/main" id="{56FECE64-65F9-EB4B-978A-04452E82A7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2522356" y="16943"/>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3822189" cy="1899912"/>
          </a:xfrm>
        </p:spPr>
        <p:txBody>
          <a:bodyPr>
            <a:normAutofit/>
          </a:bodyPr>
          <a:lstStyle/>
          <a:p>
            <a:r>
              <a:rPr lang="en-US" sz="2800" dirty="0"/>
              <a:t>When we collect data, it must be separated into “start” and “end” parts</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434201"/>
            <a:ext cx="3822189" cy="3742762"/>
          </a:xfrm>
        </p:spPr>
        <p:txBody>
          <a:bodyPr>
            <a:normAutofit/>
          </a:bodyPr>
          <a:lstStyle/>
          <a:p>
            <a:pPr marL="0" indent="0">
              <a:buNone/>
            </a:pPr>
            <a:r>
              <a:rPr lang="en-US" sz="2000" dirty="0"/>
              <a:t>The most common location is the Larson Test Track, and we regularly use “laps around the track” as replicates, hence the name of the library.</a:t>
            </a:r>
          </a:p>
        </p:txBody>
      </p:sp>
    </p:spTree>
    <p:extLst>
      <p:ext uri="{BB962C8B-B14F-4D97-AF65-F5344CB8AC3E}">
        <p14:creationId xmlns:p14="http://schemas.microsoft.com/office/powerpoint/2010/main" val="214886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Lap</a:t>
            </a:r>
          </a:p>
          <a:p>
            <a:r>
              <a:rPr lang="en-US" dirty="0"/>
              <a:t>Laps</a:t>
            </a:r>
          </a:p>
          <a:p>
            <a:r>
              <a:rPr lang="en-US" dirty="0"/>
              <a:t>Zone</a:t>
            </a:r>
          </a:p>
        </p:txBody>
      </p:sp>
    </p:spTree>
    <p:extLst>
      <p:ext uri="{BB962C8B-B14F-4D97-AF65-F5344CB8AC3E}">
        <p14:creationId xmlns:p14="http://schemas.microsoft.com/office/powerpoint/2010/main" val="236578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648929" y="629266"/>
            <a:ext cx="3505495" cy="1622321"/>
          </a:xfrm>
        </p:spPr>
        <p:txBody>
          <a:bodyPr>
            <a:normAutofit/>
          </a:bodyPr>
          <a:lstStyle/>
          <a:p>
            <a:r>
              <a:rPr lang="en-US" sz="2100"/>
              <a:t>How do we ensure that individual laps are being generated for data collection without stopping code?</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648931" y="2438400"/>
            <a:ext cx="3505494" cy="3785419"/>
          </a:xfrm>
        </p:spPr>
        <p:txBody>
          <a:bodyPr>
            <a:normAutofit/>
          </a:bodyPr>
          <a:lstStyle/>
          <a:p>
            <a:pPr marL="0" indent="0">
              <a:buNone/>
            </a:pPr>
            <a:r>
              <a:rPr lang="en-US" sz="2000" dirty="0"/>
              <a:t>The vehicle will rarely have the same exact start and stop point on the track while a human operates the machine. This is where the difficulty in parsing laps arises.</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2A1F344D-2664-644E-9790-A31B8F1D8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064791"/>
            <a:ext cx="6019331" cy="4725172"/>
          </a:xfrm>
          <a:prstGeom prst="rect">
            <a:avLst/>
          </a:prstGeom>
          <a:effectLst/>
        </p:spPr>
      </p:pic>
    </p:spTree>
    <p:extLst>
      <p:ext uri="{BB962C8B-B14F-4D97-AF65-F5344CB8AC3E}">
        <p14:creationId xmlns:p14="http://schemas.microsoft.com/office/powerpoint/2010/main" val="3307295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Shape 2063">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867400" y="609600"/>
            <a:ext cx="5310116" cy="1322887"/>
          </a:xfrm>
        </p:spPr>
        <p:txBody>
          <a:bodyPr>
            <a:normAutofit/>
          </a:bodyPr>
          <a:lstStyle/>
          <a:p>
            <a:r>
              <a:rPr lang="en-US" sz="2800" dirty="0"/>
              <a:t>Starting and stopping zones are established as criteria to declare a new lap</a:t>
            </a:r>
          </a:p>
        </p:txBody>
      </p:sp>
      <p:pic>
        <p:nvPicPr>
          <p:cNvPr id="2052" name="Picture 4" descr="Selecting an optimal path from different paths based on several... |  Download Scientific Diagram">
            <a:extLst>
              <a:ext uri="{FF2B5EF4-FFF2-40B4-BE49-F238E27FC236}">
                <a16:creationId xmlns:a16="http://schemas.microsoft.com/office/drawing/2014/main" id="{BEDAE695-F4EC-4A4E-A8F1-617C91DE35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379" y="675564"/>
            <a:ext cx="3492247" cy="551696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5867400" y="2194102"/>
            <a:ext cx="5310116" cy="3908585"/>
          </a:xfrm>
        </p:spPr>
        <p:txBody>
          <a:bodyPr>
            <a:normAutofit/>
          </a:bodyPr>
          <a:lstStyle/>
          <a:p>
            <a:pPr marL="0" indent="0">
              <a:buNone/>
            </a:pPr>
            <a:r>
              <a:rPr lang="en-US" sz="2000" dirty="0"/>
              <a:t>Although the vehicle may take different paths each time it is driven and have unique start or stopping points, the zones dedicate specific areas to these characteristics. The driver will not have to worry about exact precision or stop the computer for every lap that is completed.</a:t>
            </a:r>
          </a:p>
        </p:txBody>
      </p:sp>
    </p:spTree>
    <p:extLst>
      <p:ext uri="{BB962C8B-B14F-4D97-AF65-F5344CB8AC3E}">
        <p14:creationId xmlns:p14="http://schemas.microsoft.com/office/powerpoint/2010/main" val="224703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649224" y="629266"/>
            <a:ext cx="5102351" cy="1676603"/>
          </a:xfrm>
        </p:spPr>
        <p:txBody>
          <a:bodyPr>
            <a:normAutofit/>
          </a:bodyPr>
          <a:lstStyle/>
          <a:p>
            <a:r>
              <a:rPr lang="en-US" sz="3400" dirty="0"/>
              <a:t>An important aspect of a lap is that is does not depend on distance traveled</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649224" y="2438400"/>
            <a:ext cx="5102351" cy="3785419"/>
          </a:xfrm>
        </p:spPr>
        <p:txBody>
          <a:bodyPr>
            <a:normAutofit/>
          </a:bodyPr>
          <a:lstStyle/>
          <a:p>
            <a:pPr marL="0" indent="0">
              <a:buNone/>
            </a:pPr>
            <a:r>
              <a:rPr lang="en-US" sz="2000" dirty="0"/>
              <a:t>Calculations are made purely on the specification of two types of zone definitions that will be identified later in the presentation.</a:t>
            </a:r>
          </a:p>
          <a:p>
            <a:pPr marL="0" indent="0">
              <a:buNone/>
            </a:pPr>
            <a:endParaRPr lang="en-US" sz="2000" dirty="0"/>
          </a:p>
          <a:p>
            <a:pPr marL="0" indent="0">
              <a:buNone/>
            </a:pPr>
            <a:r>
              <a:rPr lang="en-US" sz="2000" dirty="0"/>
              <a:t>As driving distance may change and to avoid the fractal problem, the functions in this library do not take distance traveled into account.</a:t>
            </a:r>
          </a:p>
        </p:txBody>
      </p:sp>
      <p:sp>
        <p:nvSpPr>
          <p:cNvPr id="3088" name="Rectangle 3087">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A27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A91D97-602F-7E4C-8493-F51B71C0793C}"/>
              </a:ext>
            </a:extLst>
          </p:cNvPr>
          <p:cNvPicPr>
            <a:picLocks noChangeAspect="1"/>
          </p:cNvPicPr>
          <p:nvPr/>
        </p:nvPicPr>
        <p:blipFill>
          <a:blip r:embed="rId2"/>
          <a:stretch>
            <a:fillRect/>
          </a:stretch>
        </p:blipFill>
        <p:spPr>
          <a:xfrm>
            <a:off x="8233257" y="694945"/>
            <a:ext cx="1858061" cy="2322576"/>
          </a:xfrm>
          <a:prstGeom prst="rect">
            <a:avLst/>
          </a:prstGeom>
        </p:spPr>
      </p:pic>
      <p:sp>
        <p:nvSpPr>
          <p:cNvPr id="3092"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tretch/>
        </p:blipFill>
        <p:spPr bwMode="auto">
          <a:xfrm>
            <a:off x="7947083" y="3721608"/>
            <a:ext cx="2430409" cy="232257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Freeform: Shape 308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201" y="643467"/>
            <a:ext cx="3888526" cy="1800526"/>
          </a:xfrm>
        </p:spPr>
        <p:txBody>
          <a:bodyPr>
            <a:normAutofit/>
          </a:bodyPr>
          <a:lstStyle/>
          <a:p>
            <a:r>
              <a:rPr lang="en-US" sz="3700" dirty="0"/>
              <a:t>Calculations are also independent from the lap time</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623381"/>
            <a:ext cx="3888528" cy="3553581"/>
          </a:xfrm>
        </p:spPr>
        <p:txBody>
          <a:bodyPr>
            <a:normAutofit/>
          </a:bodyPr>
          <a:lstStyle/>
          <a:p>
            <a:pPr marL="0" indent="0">
              <a:buNone/>
            </a:pPr>
            <a:r>
              <a:rPr lang="en-US" sz="1900" dirty="0"/>
              <a:t>This independence from timing constraints allows the driver to take different paths or drive at varying speeds.</a:t>
            </a:r>
          </a:p>
        </p:txBody>
      </p:sp>
      <p:pic>
        <p:nvPicPr>
          <p:cNvPr id="3074" name="Picture 2" descr="How to use your Apple Watch as a stopwatch | iMore">
            <a:extLst>
              <a:ext uri="{FF2B5EF4-FFF2-40B4-BE49-F238E27FC236}">
                <a16:creationId xmlns:a16="http://schemas.microsoft.com/office/drawing/2014/main" id="{4D62821D-D4B9-0F4A-9E86-066573CC17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662842"/>
            <a:ext cx="4747547" cy="356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51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20158</TotalTime>
  <Words>2148</Words>
  <Application>Microsoft Macintosh PowerPoint</Application>
  <PresentationFormat>Widescreen</PresentationFormat>
  <Paragraphs>173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Courier New</vt:lpstr>
      <vt:lpstr>Menlo</vt:lpstr>
      <vt:lpstr>Office Theme</vt:lpstr>
      <vt:lpstr>Laps Library</vt:lpstr>
      <vt:lpstr>The organization of this presentation is as follows:</vt:lpstr>
      <vt:lpstr>Motivation and Definitions for the Laps library of functions</vt:lpstr>
      <vt:lpstr>When we collect data, it must be separated into “start” and “end” parts</vt:lpstr>
      <vt:lpstr>Definitions of terms are important so that we don’t get confused later</vt:lpstr>
      <vt:lpstr>How do we ensure that individual laps are being generated for data collection without stopping code?</vt:lpstr>
      <vt:lpstr>Starting and stopping zones are established as criteria to declare a new lap</vt:lpstr>
      <vt:lpstr>An important aspect of a lap is that is does not depend on distance traveled</vt:lpstr>
      <vt:lpstr>Calculations are also independent from the lap time</vt:lpstr>
      <vt:lpstr>What is a lap?</vt:lpstr>
      <vt:lpstr>What are laps?</vt:lpstr>
      <vt:lpstr>What is a zone definition?</vt:lpstr>
      <vt:lpstr>Within the list of functions is a special function whose only purpose is to confirm that variables that are passed to it meet the requirements of each type</vt:lpstr>
      <vt:lpstr>Basic “getting started” functions in the library</vt:lpstr>
      <vt:lpstr>Basic getting started operations include</vt:lpstr>
      <vt:lpstr>Checking the inputs to functions</vt:lpstr>
      <vt:lpstr>Nearly all the functions use an input checking system, </vt:lpstr>
      <vt:lpstr>Defining starter laps</vt:lpstr>
      <vt:lpstr>We’re often creating laps, but for dummy “starter” laps we have a function to create samples</vt:lpstr>
      <vt:lpstr>Creating Lap Data</vt:lpstr>
      <vt:lpstr>Artificial Data can be generated from user specifications</vt:lpstr>
      <vt:lpstr>Real data will be collected by the IVSG mapping van</vt:lpstr>
      <vt:lpstr>Differentiating between Point and Line Segment Zone Definitions</vt:lpstr>
      <vt:lpstr>A Point Zone is when a start, stop, or excursion is defined by "passing by" a point</vt:lpstr>
      <vt:lpstr>Plotting a Point Zone</vt:lpstr>
      <vt:lpstr>Examples of Point Zone Definition</vt:lpstr>
      <vt:lpstr>A Line Segment Zone is defined as a path between two points</vt:lpstr>
      <vt:lpstr>Plotting a line segment zone</vt:lpstr>
      <vt:lpstr>The Importance of Start and Stop Zones</vt:lpstr>
      <vt:lpstr>A zone condition is met if the path crosses within the zone with enough points</vt:lpstr>
      <vt:lpstr>Three Important Aspects of Point Zones</vt:lpstr>
      <vt:lpstr>A line segment condition is met if the object fully crosses the specified line</vt:lpstr>
      <vt:lpstr>Two Important Aspects of Segment Zones</vt:lpstr>
      <vt:lpstr>Lap Positions</vt:lpstr>
      <vt:lpstr>The Laps Library shares similar functions with the Path Library</vt:lpstr>
      <vt:lpstr>Parsing Lap Data</vt:lpstr>
      <vt:lpstr>Required inputs are an input traversal and start definition</vt:lpstr>
      <vt:lpstr>Outputs will vary depending on the number of conditions inputted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Justin Kerr</cp:lastModifiedBy>
  <cp:revision>118</cp:revision>
  <dcterms:created xsi:type="dcterms:W3CDTF">2021-03-21T21:01:18Z</dcterms:created>
  <dcterms:modified xsi:type="dcterms:W3CDTF">2022-07-21T16:07:22Z</dcterms:modified>
</cp:coreProperties>
</file>